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4" r:id="rId3"/>
    <p:sldId id="264" r:id="rId4"/>
    <p:sldId id="266" r:id="rId5"/>
    <p:sldId id="257" r:id="rId6"/>
    <p:sldId id="258" r:id="rId7"/>
    <p:sldId id="259" r:id="rId8"/>
    <p:sldId id="267" r:id="rId9"/>
    <p:sldId id="268" r:id="rId10"/>
    <p:sldId id="269" r:id="rId11"/>
    <p:sldId id="270" r:id="rId12"/>
    <p:sldId id="271" r:id="rId13"/>
    <p:sldId id="272" r:id="rId14"/>
    <p:sldId id="273"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t>07.02.2014</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07.02.2014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07.02.2014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t>07.02.2014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07.02.2014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07.02.2014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t>07.02.2014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t>07.02.2014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07.02.2014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t>07.02.2014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07.02.2014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t>07.02.2014</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uk.wikipedia.org/wiki/%D0%A4%D0%B0%D0%B9%D0%BB:Soviet_guerilla.jpg" TargetMode="External"/><Relationship Id="rId2" Type="http://schemas.openxmlformats.org/officeDocument/2006/relationships/hyperlink" Target="http://uk.wikipedia.org/wiki/%D0%A0%D1%83%D1%85_%D0%9E%D0%BF%D0%BE%D1%80%D1%83" TargetMode="Externa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uk.wikipedia.org/wiki/%D0%A4%D0%B0%D0%B9%D0%BB:Partisans_attack_village.jpg"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uk.wikipedia.org/wiki/%D0%A4%D0%B0%D0%B9%D0%BB:Saburov_om.jpg"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692696"/>
            <a:ext cx="7851648" cy="2507704"/>
          </a:xfrm>
        </p:spPr>
        <p:txBody>
          <a:bodyPr>
            <a:normAutofit fontScale="90000"/>
          </a:bodyPr>
          <a:lstStyle/>
          <a:p>
            <a:r>
              <a:rPr lang="uk-UA" dirty="0" smtClean="0"/>
              <a:t>Партизанське з'єднання  під керівництвом О. Сабурова</a:t>
            </a:r>
            <a:br>
              <a:rPr lang="uk-UA" dirty="0" smtClean="0"/>
            </a:br>
            <a:r>
              <a:rPr lang="uk-UA" dirty="0" smtClean="0"/>
              <a:t> </a:t>
            </a:r>
            <a:endParaRPr lang="ru-RU" dirty="0"/>
          </a:p>
        </p:txBody>
      </p:sp>
      <p:sp>
        <p:nvSpPr>
          <p:cNvPr id="3" name="Подзаголовок 2"/>
          <p:cNvSpPr>
            <a:spLocks noGrp="1"/>
          </p:cNvSpPr>
          <p:nvPr>
            <p:ph type="subTitle" idx="1"/>
          </p:nvPr>
        </p:nvSpPr>
        <p:spPr>
          <a:xfrm>
            <a:off x="3275856" y="4437112"/>
            <a:ext cx="3528392" cy="1296144"/>
          </a:xfrm>
        </p:spPr>
        <p:txBody>
          <a:bodyPr>
            <a:normAutofit lnSpcReduction="10000"/>
          </a:bodyPr>
          <a:lstStyle/>
          <a:p>
            <a:r>
              <a:rPr lang="uk-UA" sz="1800" dirty="0" smtClean="0"/>
              <a:t>Презентацію </a:t>
            </a:r>
            <a:r>
              <a:rPr lang="uk-UA" sz="1800" dirty="0" smtClean="0"/>
              <a:t>підготувала</a:t>
            </a:r>
            <a:endParaRPr lang="uk-UA" sz="1800" dirty="0" smtClean="0"/>
          </a:p>
          <a:p>
            <a:r>
              <a:rPr lang="uk-UA" sz="1800" dirty="0"/>
              <a:t>у</a:t>
            </a:r>
            <a:r>
              <a:rPr lang="uk-UA" sz="1800" dirty="0" smtClean="0"/>
              <a:t>чениця  </a:t>
            </a:r>
            <a:r>
              <a:rPr lang="uk-UA" sz="1800" dirty="0" err="1" smtClean="0"/>
              <a:t>Верхньотерсянської</a:t>
            </a:r>
            <a:r>
              <a:rPr lang="uk-UA" sz="1800" dirty="0" smtClean="0"/>
              <a:t> ЗОШ </a:t>
            </a:r>
            <a:r>
              <a:rPr lang="uk-UA" sz="1800" dirty="0" smtClean="0"/>
              <a:t>Прихідько Карина</a:t>
            </a:r>
          </a:p>
          <a:p>
            <a:r>
              <a:rPr lang="uk-UA" sz="1800" dirty="0" smtClean="0"/>
              <a:t>Керівник: Білан С. І.</a:t>
            </a:r>
            <a:endParaRPr lang="ru-RU" sz="1800" dirty="0"/>
          </a:p>
        </p:txBody>
      </p:sp>
    </p:spTree>
    <p:extLst>
      <p:ext uri="{BB962C8B-B14F-4D97-AF65-F5344CB8AC3E}">
        <p14:creationId xmlns:p14="http://schemas.microsoft.com/office/powerpoint/2010/main" val="3256239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36680"/>
          </a:xfrm>
        </p:spPr>
        <p:txBody>
          <a:bodyPr>
            <a:normAutofit/>
          </a:bodyPr>
          <a:lstStyle/>
          <a:p>
            <a:r>
              <a:rPr lang="uk-UA" sz="3200" dirty="0" smtClean="0">
                <a:latin typeface="Times New Roman" pitchFamily="18" charset="0"/>
                <a:cs typeface="Times New Roman" pitchFamily="18" charset="0"/>
              </a:rPr>
              <a:t>Життя після війни</a:t>
            </a:r>
            <a:endParaRPr lang="ru-RU" sz="3200" dirty="0">
              <a:latin typeface="Times New Roman" pitchFamily="18" charset="0"/>
              <a:cs typeface="Times New Roman" pitchFamily="18" charset="0"/>
            </a:endParaRPr>
          </a:p>
        </p:txBody>
      </p:sp>
      <p:sp>
        <p:nvSpPr>
          <p:cNvPr id="3" name="Объект 2"/>
          <p:cNvSpPr>
            <a:spLocks noGrp="1"/>
          </p:cNvSpPr>
          <p:nvPr>
            <p:ph sz="half" idx="1"/>
          </p:nvPr>
        </p:nvSpPr>
        <p:spPr/>
        <p:txBody>
          <a:bodyPr>
            <a:normAutofit fontScale="55000" lnSpcReduction="20000"/>
          </a:bodyPr>
          <a:lstStyle/>
          <a:p>
            <a:r>
              <a:rPr lang="uk-UA" dirty="0"/>
              <a:t>З 1944 року генерал-майор Олександр </a:t>
            </a:r>
            <a:r>
              <a:rPr lang="uk-UA" dirty="0" err="1"/>
              <a:t>Сабуров</a:t>
            </a:r>
            <a:r>
              <a:rPr lang="uk-UA" dirty="0"/>
              <a:t> працює в органах НКВС – начальник управління внутрішніх справ Дрогобицької, згодом Запорізької областей України, з 1954 року – начальник Головного управління МВС СРСР. Обирається депутатом Верховної Ради СРСР 2-4-го скликань.</a:t>
            </a:r>
            <a:endParaRPr lang="ru-RU" dirty="0"/>
          </a:p>
          <a:p>
            <a:r>
              <a:rPr lang="uk-UA" dirty="0"/>
              <a:t>З 1955 по 1974 роки Олександр </a:t>
            </a:r>
            <a:r>
              <a:rPr lang="uk-UA" dirty="0" err="1"/>
              <a:t>Сабуров</a:t>
            </a:r>
            <a:r>
              <a:rPr lang="uk-UA" dirty="0"/>
              <a:t> проживає в Москві, де займається громадською та літературною діяльністю, пише спогади про партизанське життя. Він написав книги: "За лінією життя", "У друзів одні дороги", "Сили незчисленні", "Таємничий капітан", "Заради мети єдиної", "Відвойована Весна" та інші. У своїх книгах О.М. </a:t>
            </a:r>
            <a:r>
              <a:rPr lang="uk-UA" dirty="0" err="1"/>
              <a:t>Сабуров</a:t>
            </a:r>
            <a:r>
              <a:rPr lang="uk-UA" dirty="0"/>
              <a:t> часто згадував Житомирщину, Бердичів і Половецьке. Зокрема у книзі "У </a:t>
            </a:r>
            <a:r>
              <a:rPr lang="uk-UA" dirty="0" err="1"/>
              <a:t>друзей</a:t>
            </a:r>
            <a:r>
              <a:rPr lang="uk-UA" dirty="0"/>
              <a:t> </a:t>
            </a:r>
            <a:r>
              <a:rPr lang="uk-UA" dirty="0" err="1"/>
              <a:t>одни</a:t>
            </a:r>
            <a:r>
              <a:rPr lang="uk-UA" dirty="0"/>
              <a:t> дороги" він писав: "</a:t>
            </a:r>
            <a:r>
              <a:rPr lang="ru-RU" i="1" dirty="0"/>
              <a:t>Город Бердичев мне хорошо знаком... В селе Половецкое Бердичевского района был председателем колхоза. Там у меня осталось много знакомых..</a:t>
            </a:r>
            <a:r>
              <a:rPr lang="uk-UA" i="1" dirty="0"/>
              <a:t>.</a:t>
            </a:r>
            <a:r>
              <a:rPr lang="uk-UA" dirty="0"/>
              <a:t>".</a:t>
            </a:r>
            <a:endParaRPr lang="ru-RU" dirty="0"/>
          </a:p>
          <a:p>
            <a:endParaRPr lang="ru-RU" dirty="0"/>
          </a:p>
        </p:txBody>
      </p:sp>
      <p:pic>
        <p:nvPicPr>
          <p:cNvPr id="5" name="Объект 4" descr="Партизани О.Я.Будишевський та Ф.Ф.Бєлявський ,&#10;учасники Новоград-Волинського підпілля, бійці Першого Волинського партизанського загону та загону «За Перемогу»"/>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716016" y="2276872"/>
            <a:ext cx="3888432" cy="2808312"/>
          </a:xfrm>
          <a:prstGeom prst="rect">
            <a:avLst/>
          </a:prstGeom>
          <a:noFill/>
          <a:ln>
            <a:noFill/>
          </a:ln>
        </p:spPr>
      </p:pic>
    </p:spTree>
    <p:extLst>
      <p:ext uri="{BB962C8B-B14F-4D97-AF65-F5344CB8AC3E}">
        <p14:creationId xmlns:p14="http://schemas.microsoft.com/office/powerpoint/2010/main" val="190232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64672"/>
          </a:xfrm>
        </p:spPr>
        <p:txBody>
          <a:bodyPr>
            <a:normAutofit/>
          </a:bodyPr>
          <a:lstStyle/>
          <a:p>
            <a:r>
              <a:rPr lang="uk-UA" sz="3200" dirty="0" smtClean="0">
                <a:latin typeface="Times New Roman" pitchFamily="18" charset="0"/>
                <a:cs typeface="Times New Roman" pitchFamily="18" charset="0"/>
              </a:rPr>
              <a:t>  Історична пам’ять  </a:t>
            </a:r>
            <a:endParaRPr lang="ru-RU" sz="3200" dirty="0">
              <a:latin typeface="Times New Roman" pitchFamily="18" charset="0"/>
              <a:cs typeface="Times New Roman" pitchFamily="18" charset="0"/>
            </a:endParaRPr>
          </a:p>
        </p:txBody>
      </p:sp>
      <p:sp>
        <p:nvSpPr>
          <p:cNvPr id="3" name="Объект 2"/>
          <p:cNvSpPr>
            <a:spLocks noGrp="1"/>
          </p:cNvSpPr>
          <p:nvPr>
            <p:ph sz="half" idx="1"/>
          </p:nvPr>
        </p:nvSpPr>
        <p:spPr/>
        <p:txBody>
          <a:bodyPr>
            <a:normAutofit fontScale="55000" lnSpcReduction="20000"/>
          </a:bodyPr>
          <a:lstStyle/>
          <a:p>
            <a:r>
              <a:rPr lang="uk-UA" dirty="0"/>
              <a:t>Помер Олександр Миколайович </a:t>
            </a:r>
            <a:r>
              <a:rPr lang="uk-UA" dirty="0" err="1"/>
              <a:t>Сабуров</a:t>
            </a:r>
            <a:r>
              <a:rPr lang="uk-UA" dirty="0"/>
              <a:t> 15 квітня 1974 року. Похований на Ново-Дівочому кладовищі у Москві (дільниця 4).</a:t>
            </a:r>
            <a:endParaRPr lang="ru-RU" dirty="0"/>
          </a:p>
          <a:p>
            <a:r>
              <a:rPr lang="uk-UA" dirty="0"/>
              <a:t>Ім'я Героя носять вулиці в містах Житомир, Овруч Житомирської області, Чернігів, Київ. В Росії, в селі Первомайський, що в Удмуртії, на його честь названо середню школу та вулицю. У Москві на будинку, в якому проживав О.М. </a:t>
            </a:r>
            <a:r>
              <a:rPr lang="uk-UA" dirty="0" err="1"/>
              <a:t>Сабуров</a:t>
            </a:r>
            <a:r>
              <a:rPr lang="uk-UA" dirty="0"/>
              <a:t>, встановлено меморіальну дошку (відкрита 8 травня 1975 р.). В місті Овруч поряд зі школою №4 встановлено бюст Героя (відкритий 1 лютого 1977 р.). В місті Бердичеві одна з вулиць також носить ім'я Героя. У селі Половецькому також шанують пам'ять про партизанського командира Олександра Миколайовича Сабурова. 7 жовтня 1989 року біля приміщення нової школи було відкрито пам'ятник-бюст </a:t>
            </a:r>
            <a:r>
              <a:rPr lang="uk-UA" dirty="0" smtClean="0"/>
              <a:t>Герою </a:t>
            </a:r>
            <a:r>
              <a:rPr lang="uk-UA" dirty="0"/>
              <a:t>Радянського Союзу, командиру одного з найбільших партизанських з'єднань Житомирщини.</a:t>
            </a:r>
            <a:endParaRPr lang="ru-RU" dirty="0"/>
          </a:p>
          <a:p>
            <a:endParaRPr lang="ru-RU" dirty="0"/>
          </a:p>
        </p:txBody>
      </p:sp>
      <p:pic>
        <p:nvPicPr>
          <p:cNvPr id="5" name="Объект 4" descr="http://my.berdychiv.in.ua/images/postati/postaty_saburov_image004.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968980" y="1920875"/>
            <a:ext cx="3397040" cy="4433888"/>
          </a:xfrm>
          <a:prstGeom prst="rect">
            <a:avLst/>
          </a:prstGeom>
          <a:noFill/>
          <a:ln>
            <a:noFill/>
          </a:ln>
        </p:spPr>
      </p:pic>
    </p:spTree>
    <p:extLst>
      <p:ext uri="{BB962C8B-B14F-4D97-AF65-F5344CB8AC3E}">
        <p14:creationId xmlns:p14="http://schemas.microsoft.com/office/powerpoint/2010/main" val="2060233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564672"/>
          </a:xfrm>
        </p:spPr>
        <p:txBody>
          <a:bodyPr>
            <a:normAutofit/>
          </a:bodyPr>
          <a:lstStyle/>
          <a:p>
            <a:r>
              <a:rPr lang="uk-UA" sz="3200" dirty="0" smtClean="0">
                <a:latin typeface="Times New Roman" pitchFamily="18" charset="0"/>
                <a:cs typeface="Times New Roman" pitchFamily="18" charset="0"/>
              </a:rPr>
              <a:t>Пам’ять живе</a:t>
            </a:r>
            <a:endParaRPr lang="ru-RU" sz="3200" dirty="0">
              <a:latin typeface="Times New Roman" pitchFamily="18" charset="0"/>
              <a:cs typeface="Times New Roman" pitchFamily="18" charset="0"/>
            </a:endParaRPr>
          </a:p>
        </p:txBody>
      </p:sp>
      <p:pic>
        <p:nvPicPr>
          <p:cNvPr id="5" name="Объект 4" descr="http://my.berdychiv.in.ua/images/postati/postaty_saburov_image007.jpg"/>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27584" y="1556793"/>
            <a:ext cx="3328826" cy="4320480"/>
          </a:xfrm>
          <a:prstGeom prst="rect">
            <a:avLst/>
          </a:prstGeom>
          <a:noFill/>
          <a:ln>
            <a:noFill/>
          </a:ln>
        </p:spPr>
      </p:pic>
      <p:pic>
        <p:nvPicPr>
          <p:cNvPr id="6" name="Объект 5" descr="http://my.berdychiv.in.ua/images/postati/postaty_saburov_image006.jpg"/>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03087" y="1556793"/>
            <a:ext cx="3328826" cy="4320480"/>
          </a:xfrm>
          <a:prstGeom prst="rect">
            <a:avLst/>
          </a:prstGeom>
          <a:noFill/>
          <a:ln>
            <a:noFill/>
          </a:ln>
        </p:spPr>
      </p:pic>
      <p:graphicFrame>
        <p:nvGraphicFramePr>
          <p:cNvPr id="7" name="Таблица 6"/>
          <p:cNvGraphicFramePr>
            <a:graphicFrameLocks noGrp="1"/>
          </p:cNvGraphicFramePr>
          <p:nvPr>
            <p:extLst>
              <p:ext uri="{D42A27DB-BD31-4B8C-83A1-F6EECF244321}">
                <p14:modId xmlns:p14="http://schemas.microsoft.com/office/powerpoint/2010/main" val="3944756002"/>
              </p:ext>
            </p:extLst>
          </p:nvPr>
        </p:nvGraphicFramePr>
        <p:xfrm>
          <a:off x="794327" y="6012873"/>
          <a:ext cx="3380509" cy="731520"/>
        </p:xfrm>
        <a:graphic>
          <a:graphicData uri="http://schemas.openxmlformats.org/drawingml/2006/table">
            <a:tbl>
              <a:tblPr/>
              <a:tblGrid>
                <a:gridCol w="3380509"/>
              </a:tblGrid>
              <a:tr h="397163">
                <a:tc>
                  <a:txBody>
                    <a:bodyPr/>
                    <a:lstStyle/>
                    <a:p>
                      <a:r>
                        <a:rPr kumimoji="0" lang="uk-UA" sz="1400" b="1" i="1" kern="1200" dirty="0" smtClean="0">
                          <a:solidFill>
                            <a:schemeClr val="tx1"/>
                          </a:solidFill>
                          <a:effectLst/>
                          <a:latin typeface="+mn-lt"/>
                          <a:ea typeface="+mn-ea"/>
                          <a:cs typeface="+mn-cs"/>
                        </a:rPr>
                        <a:t>Нагробний пам’ятник на могилі О.М. Сабурова на Ново-Дівочому кладовищі. </a:t>
                      </a:r>
                      <a:endParaRPr kumimoji="0" lang="ru-RU" sz="1400" kern="1200" dirty="0">
                        <a:solidFill>
                          <a:schemeClr val="tx1"/>
                        </a:solidFill>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8" name="Таблица 7"/>
          <p:cNvGraphicFramePr>
            <a:graphicFrameLocks noGrp="1"/>
          </p:cNvGraphicFramePr>
          <p:nvPr>
            <p:extLst>
              <p:ext uri="{D42A27DB-BD31-4B8C-83A1-F6EECF244321}">
                <p14:modId xmlns:p14="http://schemas.microsoft.com/office/powerpoint/2010/main" val="3991308791"/>
              </p:ext>
            </p:extLst>
          </p:nvPr>
        </p:nvGraphicFramePr>
        <p:xfrm>
          <a:off x="4904509" y="5994400"/>
          <a:ext cx="3509818" cy="731520"/>
        </p:xfrm>
        <a:graphic>
          <a:graphicData uri="http://schemas.openxmlformats.org/drawingml/2006/table">
            <a:tbl>
              <a:tblPr/>
              <a:tblGrid>
                <a:gridCol w="3509818"/>
              </a:tblGrid>
              <a:tr h="434109">
                <a:tc>
                  <a:txBody>
                    <a:bodyPr/>
                    <a:lstStyle/>
                    <a:p>
                      <a:r>
                        <a:rPr kumimoji="0" lang="uk-UA" sz="1400" b="1" i="1" kern="1200" dirty="0" smtClean="0">
                          <a:solidFill>
                            <a:schemeClr val="tx1"/>
                          </a:solidFill>
                          <a:effectLst/>
                          <a:latin typeface="+mn-lt"/>
                          <a:ea typeface="+mn-ea"/>
                          <a:cs typeface="+mn-cs"/>
                        </a:rPr>
                        <a:t>Бюст О.М. Сабурова у селі Половецьке Бердичівського району, 2006 р.</a:t>
                      </a:r>
                      <a:endParaRPr kumimoji="0" lang="ru-RU" sz="1400" kern="1200" dirty="0">
                        <a:solidFill>
                          <a:schemeClr val="tx1"/>
                        </a:solidFill>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81144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492664"/>
          </a:xfrm>
        </p:spPr>
        <p:txBody>
          <a:bodyPr>
            <a:normAutofit fontScale="90000"/>
          </a:bodyPr>
          <a:lstStyle/>
          <a:p>
            <a:r>
              <a:rPr lang="uk-UA" sz="3200" dirty="0" smtClean="0">
                <a:latin typeface="Times New Roman" pitchFamily="18" charset="0"/>
                <a:cs typeface="Times New Roman" pitchFamily="18" charset="0"/>
              </a:rPr>
              <a:t>Роль партизанського руху</a:t>
            </a:r>
            <a:endParaRPr lang="ru-RU" sz="3200" dirty="0">
              <a:latin typeface="Times New Roman" pitchFamily="18" charset="0"/>
              <a:cs typeface="Times New Roman" pitchFamily="18" charset="0"/>
            </a:endParaRPr>
          </a:p>
        </p:txBody>
      </p:sp>
      <p:sp>
        <p:nvSpPr>
          <p:cNvPr id="3" name="Объект 2"/>
          <p:cNvSpPr>
            <a:spLocks noGrp="1"/>
          </p:cNvSpPr>
          <p:nvPr>
            <p:ph sz="half" idx="1"/>
          </p:nvPr>
        </p:nvSpPr>
        <p:spPr/>
        <p:txBody>
          <a:bodyPr>
            <a:normAutofit/>
          </a:bodyPr>
          <a:lstStyle/>
          <a:p>
            <a:r>
              <a:rPr lang="uk-UA" sz="1600" dirty="0" smtClean="0">
                <a:latin typeface="Times New Roman" pitchFamily="18" charset="0"/>
                <a:cs typeface="Times New Roman" pitchFamily="18" charset="0"/>
              </a:rPr>
              <a:t>На кінець 1942 р. радянські партизани знищили понад 50тис. Окупантів, підірвали 270 залізничних і шосейних мостів, пустили під укіс 255ворожих ешелонів.</a:t>
            </a:r>
          </a:p>
          <a:p>
            <a:r>
              <a:rPr lang="uk-UA" sz="1600" dirty="0" smtClean="0">
                <a:latin typeface="Times New Roman" pitchFamily="18" charset="0"/>
                <a:cs typeface="Times New Roman" pitchFamily="18" charset="0"/>
              </a:rPr>
              <a:t>Партизанські загони були залучені до проведення військових операцій, це сприяло успіху проведення військових операцій по звільненню України.</a:t>
            </a:r>
          </a:p>
          <a:p>
            <a:r>
              <a:rPr lang="uk-UA" sz="1600" dirty="0" smtClean="0">
                <a:latin typeface="Times New Roman" pitchFamily="18" charset="0"/>
                <a:cs typeface="Times New Roman" pitchFamily="18" charset="0"/>
              </a:rPr>
              <a:t>Упродовж 1941-1942 </a:t>
            </a:r>
            <a:r>
              <a:rPr lang="uk-UA" sz="1600" dirty="0" err="1" smtClean="0">
                <a:latin typeface="Times New Roman" pitchFamily="18" charset="0"/>
                <a:cs typeface="Times New Roman" pitchFamily="18" charset="0"/>
              </a:rPr>
              <a:t>р.р</a:t>
            </a:r>
            <a:r>
              <a:rPr lang="uk-UA" sz="1600" dirty="0" smtClean="0">
                <a:latin typeface="Times New Roman" pitchFamily="18" charset="0"/>
                <a:cs typeface="Times New Roman" pitchFamily="18" charset="0"/>
              </a:rPr>
              <a:t>. загинуло понад 35 тис. партизанів. За перший рік війни окупанти знищили, звинувативши у зв'язках з партизанами, 90 тис. мирних жителів України. </a:t>
            </a:r>
            <a:endParaRPr lang="ru-RU" sz="1600" dirty="0">
              <a:latin typeface="Times New Roman" pitchFamily="18" charset="0"/>
              <a:cs typeface="Times New Roman" pitchFamily="18" charset="0"/>
            </a:endParaRPr>
          </a:p>
        </p:txBody>
      </p:sp>
      <p:pic>
        <p:nvPicPr>
          <p:cNvPr id="5" name="Объект 4" descr="Боєць партизанського загону «За Перемогу»&#10;Ф.Ф.Бєлявський під час мінування залізничного полотна"/>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4008" y="1916832"/>
            <a:ext cx="4104456" cy="2467875"/>
          </a:xfrm>
          <a:prstGeom prst="rect">
            <a:avLst/>
          </a:prstGeom>
          <a:noFill/>
          <a:ln>
            <a:noFill/>
          </a:ln>
        </p:spPr>
      </p:pic>
      <p:graphicFrame>
        <p:nvGraphicFramePr>
          <p:cNvPr id="6" name="Таблица 5"/>
          <p:cNvGraphicFramePr>
            <a:graphicFrameLocks noGrp="1"/>
          </p:cNvGraphicFramePr>
          <p:nvPr/>
        </p:nvGraphicFramePr>
        <p:xfrm>
          <a:off x="4664364" y="4682836"/>
          <a:ext cx="4091709" cy="914400"/>
        </p:xfrm>
        <a:graphic>
          <a:graphicData uri="http://schemas.openxmlformats.org/drawingml/2006/table">
            <a:tbl>
              <a:tblPr/>
              <a:tblGrid>
                <a:gridCol w="4091709"/>
              </a:tblGrid>
              <a:tr h="720437">
                <a:tc>
                  <a:txBody>
                    <a:bodyPr/>
                    <a:lstStyle/>
                    <a:p>
                      <a:r>
                        <a:rPr kumimoji="0" lang="ru-RU" sz="1800" i="1" kern="1200" dirty="0" err="1" smtClean="0">
                          <a:solidFill>
                            <a:schemeClr val="tx1"/>
                          </a:solidFill>
                          <a:effectLst/>
                          <a:latin typeface="+mn-lt"/>
                          <a:ea typeface="+mn-ea"/>
                          <a:cs typeface="+mn-cs"/>
                        </a:rPr>
                        <a:t>Боєць</a:t>
                      </a:r>
                      <a:r>
                        <a:rPr kumimoji="0" lang="ru-RU" sz="1800" i="1" kern="1200" dirty="0" smtClean="0">
                          <a:solidFill>
                            <a:schemeClr val="tx1"/>
                          </a:solidFill>
                          <a:effectLst/>
                          <a:latin typeface="+mn-lt"/>
                          <a:ea typeface="+mn-ea"/>
                          <a:cs typeface="+mn-cs"/>
                        </a:rPr>
                        <a:t> </a:t>
                      </a:r>
                      <a:r>
                        <a:rPr kumimoji="0" lang="ru-RU" sz="1800" i="1" kern="1200" dirty="0" err="1" smtClean="0">
                          <a:solidFill>
                            <a:schemeClr val="tx1"/>
                          </a:solidFill>
                          <a:effectLst/>
                          <a:latin typeface="+mn-lt"/>
                          <a:ea typeface="+mn-ea"/>
                          <a:cs typeface="+mn-cs"/>
                        </a:rPr>
                        <a:t>партизанського</a:t>
                      </a:r>
                      <a:r>
                        <a:rPr kumimoji="0" lang="ru-RU" sz="1800" i="1" kern="1200" dirty="0" smtClean="0">
                          <a:solidFill>
                            <a:schemeClr val="tx1"/>
                          </a:solidFill>
                          <a:effectLst/>
                          <a:latin typeface="+mn-lt"/>
                          <a:ea typeface="+mn-ea"/>
                          <a:cs typeface="+mn-cs"/>
                        </a:rPr>
                        <a:t> загону «За Перемогу» </a:t>
                      </a:r>
                      <a:r>
                        <a:rPr kumimoji="0" lang="ru-RU" sz="1800" i="1" kern="1200" dirty="0" err="1" smtClean="0">
                          <a:solidFill>
                            <a:schemeClr val="tx1"/>
                          </a:solidFill>
                          <a:effectLst/>
                          <a:latin typeface="+mn-lt"/>
                          <a:ea typeface="+mn-ea"/>
                          <a:cs typeface="+mn-cs"/>
                        </a:rPr>
                        <a:t>Ф.Ф.Бєлявський</a:t>
                      </a:r>
                      <a:r>
                        <a:rPr kumimoji="0" lang="ru-RU" sz="1800" i="1" kern="1200" dirty="0" smtClean="0">
                          <a:solidFill>
                            <a:schemeClr val="tx1"/>
                          </a:solidFill>
                          <a:effectLst/>
                          <a:latin typeface="+mn-lt"/>
                          <a:ea typeface="+mn-ea"/>
                          <a:cs typeface="+mn-cs"/>
                        </a:rPr>
                        <a:t> </a:t>
                      </a:r>
                      <a:r>
                        <a:rPr kumimoji="0" lang="ru-RU" sz="1800" i="1" kern="1200" dirty="0" err="1" smtClean="0">
                          <a:solidFill>
                            <a:schemeClr val="tx1"/>
                          </a:solidFill>
                          <a:effectLst/>
                          <a:latin typeface="+mn-lt"/>
                          <a:ea typeface="+mn-ea"/>
                          <a:cs typeface="+mn-cs"/>
                        </a:rPr>
                        <a:t>під</a:t>
                      </a:r>
                      <a:r>
                        <a:rPr kumimoji="0" lang="ru-RU" sz="1800" i="1" kern="1200" dirty="0" smtClean="0">
                          <a:solidFill>
                            <a:schemeClr val="tx1"/>
                          </a:solidFill>
                          <a:effectLst/>
                          <a:latin typeface="+mn-lt"/>
                          <a:ea typeface="+mn-ea"/>
                          <a:cs typeface="+mn-cs"/>
                        </a:rPr>
                        <a:t> час </a:t>
                      </a:r>
                      <a:r>
                        <a:rPr kumimoji="0" lang="ru-RU" sz="1800" i="1" kern="1200" dirty="0" err="1" smtClean="0">
                          <a:solidFill>
                            <a:schemeClr val="tx1"/>
                          </a:solidFill>
                          <a:effectLst/>
                          <a:latin typeface="+mn-lt"/>
                          <a:ea typeface="+mn-ea"/>
                          <a:cs typeface="+mn-cs"/>
                        </a:rPr>
                        <a:t>мінування</a:t>
                      </a:r>
                      <a:r>
                        <a:rPr kumimoji="0" lang="ru-RU" sz="1800" i="1" kern="1200" dirty="0" smtClean="0">
                          <a:solidFill>
                            <a:schemeClr val="tx1"/>
                          </a:solidFill>
                          <a:effectLst/>
                          <a:latin typeface="+mn-lt"/>
                          <a:ea typeface="+mn-ea"/>
                          <a:cs typeface="+mn-cs"/>
                        </a:rPr>
                        <a:t> </a:t>
                      </a:r>
                      <a:r>
                        <a:rPr kumimoji="0" lang="ru-RU" sz="1800" i="1" kern="1200" dirty="0" err="1" smtClean="0">
                          <a:solidFill>
                            <a:schemeClr val="tx1"/>
                          </a:solidFill>
                          <a:effectLst/>
                          <a:latin typeface="+mn-lt"/>
                          <a:ea typeface="+mn-ea"/>
                          <a:cs typeface="+mn-cs"/>
                        </a:rPr>
                        <a:t>залізничного</a:t>
                      </a:r>
                      <a:r>
                        <a:rPr kumimoji="0" lang="ru-RU" sz="1800" i="1" kern="1200" dirty="0" smtClean="0">
                          <a:solidFill>
                            <a:schemeClr val="tx1"/>
                          </a:solidFill>
                          <a:effectLst/>
                          <a:latin typeface="+mn-lt"/>
                          <a:ea typeface="+mn-ea"/>
                          <a:cs typeface="+mn-cs"/>
                        </a:rPr>
                        <a:t> полотна</a:t>
                      </a:r>
                      <a:endParaRPr kumimoji="0" lang="ru-RU" sz="1800" kern="1200" dirty="0">
                        <a:solidFill>
                          <a:schemeClr val="tx1"/>
                        </a:solidFill>
                        <a:effectLst/>
                        <a:latin typeface="+mn-lt"/>
                        <a:ea typeface="+mn-ea"/>
                        <a:cs typeface="+mn-cs"/>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1762087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704088"/>
            <a:ext cx="8305800" cy="2004832"/>
          </a:xfrm>
        </p:spPr>
        <p:txBody>
          <a:bodyPr/>
          <a:lstStyle/>
          <a:p>
            <a:r>
              <a:rPr lang="uk-UA" dirty="0" smtClean="0">
                <a:latin typeface="Times New Roman" pitchFamily="18" charset="0"/>
                <a:cs typeface="Times New Roman" pitchFamily="18" charset="0"/>
              </a:rPr>
              <a:t>Дякую за увагу!</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662096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Мета дослідження</a:t>
            </a:r>
            <a:endParaRPr lang="ru-RU" dirty="0"/>
          </a:p>
        </p:txBody>
      </p:sp>
      <p:sp>
        <p:nvSpPr>
          <p:cNvPr id="3" name="Объект 2"/>
          <p:cNvSpPr>
            <a:spLocks noGrp="1"/>
          </p:cNvSpPr>
          <p:nvPr>
            <p:ph idx="1"/>
          </p:nvPr>
        </p:nvSpPr>
        <p:spPr/>
        <p:txBody>
          <a:bodyPr/>
          <a:lstStyle/>
          <a:p>
            <a:r>
              <a:rPr lang="uk-UA" dirty="0" smtClean="0"/>
              <a:t>Дослідити роль партизан у роки Великої Вітчизняної війни.</a:t>
            </a:r>
          </a:p>
          <a:p>
            <a:r>
              <a:rPr lang="uk-UA" dirty="0" smtClean="0"/>
              <a:t>Проаналізувати діяльність О.М. Сабурова щодо організації партизанської війни.</a:t>
            </a:r>
          </a:p>
          <a:p>
            <a:r>
              <a:rPr lang="uk-UA" dirty="0" smtClean="0"/>
              <a:t>Виявити, у якій формі зберігається пам’ять про героїчне минуле, </a:t>
            </a:r>
            <a:r>
              <a:rPr lang="uk-UA" smtClean="0"/>
              <a:t>героїзм солдат війни. </a:t>
            </a:r>
            <a:endParaRPr lang="uk-UA" dirty="0" smtClean="0"/>
          </a:p>
          <a:p>
            <a:endParaRPr lang="ru-RU" dirty="0"/>
          </a:p>
        </p:txBody>
      </p:sp>
    </p:spTree>
    <p:extLst>
      <p:ext uri="{BB962C8B-B14F-4D97-AF65-F5344CB8AC3E}">
        <p14:creationId xmlns:p14="http://schemas.microsoft.com/office/powerpoint/2010/main" val="365722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708688"/>
          </a:xfrm>
        </p:spPr>
        <p:txBody>
          <a:bodyPr>
            <a:normAutofit/>
          </a:bodyPr>
          <a:lstStyle/>
          <a:p>
            <a:r>
              <a:rPr lang="uk-UA" sz="3200" dirty="0" smtClean="0">
                <a:latin typeface="Times New Roman" pitchFamily="18" charset="0"/>
                <a:cs typeface="Times New Roman" pitchFamily="18" charset="0"/>
              </a:rPr>
              <a:t>Діяльність партизан</a:t>
            </a:r>
            <a:endParaRPr lang="ru-RU" sz="3200" dirty="0">
              <a:latin typeface="Times New Roman" pitchFamily="18" charset="0"/>
              <a:cs typeface="Times New Roman" pitchFamily="18" charset="0"/>
            </a:endParaRPr>
          </a:p>
        </p:txBody>
      </p:sp>
      <p:sp>
        <p:nvSpPr>
          <p:cNvPr id="3" name="Объект 2"/>
          <p:cNvSpPr>
            <a:spLocks noGrp="1"/>
          </p:cNvSpPr>
          <p:nvPr>
            <p:ph sz="half" idx="1"/>
          </p:nvPr>
        </p:nvSpPr>
        <p:spPr/>
        <p:txBody>
          <a:bodyPr>
            <a:normAutofit fontScale="92500"/>
          </a:bodyPr>
          <a:lstStyle/>
          <a:p>
            <a:r>
              <a:rPr lang="uk-UA" b="1" dirty="0">
                <a:latin typeface="Times New Roman" pitchFamily="18" charset="0"/>
                <a:cs typeface="Times New Roman" pitchFamily="18" charset="0"/>
              </a:rPr>
              <a:t>Радянські партизани</a:t>
            </a:r>
            <a:r>
              <a:rPr lang="uk-UA" dirty="0">
                <a:latin typeface="Times New Roman" pitchFamily="18" charset="0"/>
                <a:cs typeface="Times New Roman" pitchFamily="18" charset="0"/>
              </a:rPr>
              <a:t> — диверсійно-терористичні загони, які боролись методами партизанської війни проти військ Німеччини та її союзників на окупованих Вермахтом територіях </a:t>
            </a:r>
            <a:r>
              <a:rPr lang="uk-UA" dirty="0" smtClean="0">
                <a:latin typeface="Times New Roman" pitchFamily="18" charset="0"/>
                <a:cs typeface="Times New Roman" pitchFamily="18" charset="0"/>
              </a:rPr>
              <a:t>СРСР  </a:t>
            </a:r>
            <a:r>
              <a:rPr lang="uk-UA" dirty="0">
                <a:latin typeface="Times New Roman" pitchFamily="18" charset="0"/>
                <a:cs typeface="Times New Roman" pitchFamily="18" charset="0"/>
              </a:rPr>
              <a:t>у 1941–1944 роках, а також проти місцевого населення та </a:t>
            </a:r>
            <a:r>
              <a:rPr lang="uk-UA" dirty="0" smtClean="0">
                <a:latin typeface="Times New Roman" pitchFamily="18" charset="0"/>
                <a:cs typeface="Times New Roman" pitchFamily="18" charset="0"/>
              </a:rPr>
              <a:t>сил</a:t>
            </a:r>
            <a:r>
              <a:rPr lang="uk-UA" dirty="0">
                <a:latin typeface="Times New Roman" pitchFamily="18" charset="0"/>
                <a:cs typeface="Times New Roman" pitchFamily="18" charset="0"/>
              </a:rPr>
              <a:t> </a:t>
            </a:r>
            <a:r>
              <a:rPr lang="uk-UA" dirty="0" smtClean="0">
                <a:latin typeface="Times New Roman" pitchFamily="18" charset="0"/>
                <a:cs typeface="Times New Roman" pitchFamily="18" charset="0"/>
              </a:rPr>
              <a:t>національного  визволення.</a:t>
            </a:r>
            <a:r>
              <a:rPr lang="uk-UA" dirty="0" smtClean="0">
                <a:latin typeface="Times New Roman" pitchFamily="18" charset="0"/>
                <a:cs typeface="Times New Roman" pitchFamily="18" charset="0"/>
                <a:hlinkClick r:id="rId2" tooltip="Рух Опору"/>
              </a:rPr>
              <a:t>  </a:t>
            </a:r>
            <a:endParaRPr lang="ru-RU" dirty="0">
              <a:latin typeface="Times New Roman" pitchFamily="18" charset="0"/>
              <a:cs typeface="Times New Roman" pitchFamily="18" charset="0"/>
            </a:endParaRPr>
          </a:p>
          <a:p>
            <a:endParaRPr lang="ru-RU" dirty="0"/>
          </a:p>
        </p:txBody>
      </p:sp>
      <p:pic>
        <p:nvPicPr>
          <p:cNvPr id="5" name="Объект 4" descr="http://upload.wikimedia.org/wikipedia/commons/thumb/0/0d/Soviet_guerilla.jpg/300px-Soviet_guerilla.jpg">
            <a:hlinkClick r:id="rId3"/>
          </p:cNvPr>
          <p:cNvPicPr>
            <a:picLocks noGrp="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788024" y="2204864"/>
            <a:ext cx="4104456" cy="3168352"/>
          </a:xfrm>
          <a:prstGeom prst="rect">
            <a:avLst/>
          </a:prstGeom>
          <a:noFill/>
          <a:ln>
            <a:noFill/>
          </a:ln>
        </p:spPr>
      </p:pic>
    </p:spTree>
    <p:extLst>
      <p:ext uri="{BB962C8B-B14F-4D97-AF65-F5344CB8AC3E}">
        <p14:creationId xmlns:p14="http://schemas.microsoft.com/office/powerpoint/2010/main" val="3277823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704088"/>
            <a:ext cx="8229600" cy="636680"/>
          </a:xfrm>
        </p:spPr>
        <p:txBody>
          <a:bodyPr>
            <a:normAutofit/>
          </a:bodyPr>
          <a:lstStyle/>
          <a:p>
            <a:r>
              <a:rPr lang="uk-UA" sz="3200" dirty="0" smtClean="0">
                <a:latin typeface="Times New Roman" pitchFamily="18" charset="0"/>
                <a:cs typeface="Times New Roman" pitchFamily="18" charset="0"/>
              </a:rPr>
              <a:t>Керівництво партизанським рухом</a:t>
            </a:r>
            <a:endParaRPr lang="ru-RU" sz="3200" dirty="0">
              <a:latin typeface="Times New Roman" pitchFamily="18" charset="0"/>
              <a:cs typeface="Times New Roman" pitchFamily="18" charset="0"/>
            </a:endParaRPr>
          </a:p>
        </p:txBody>
      </p:sp>
      <p:sp>
        <p:nvSpPr>
          <p:cNvPr id="6" name="Объект 5"/>
          <p:cNvSpPr>
            <a:spLocks noGrp="1"/>
          </p:cNvSpPr>
          <p:nvPr>
            <p:ph sz="half" idx="1"/>
          </p:nvPr>
        </p:nvSpPr>
        <p:spPr>
          <a:xfrm>
            <a:off x="395536" y="1700808"/>
            <a:ext cx="4392488" cy="4654117"/>
          </a:xfrm>
        </p:spPr>
        <p:txBody>
          <a:bodyPr>
            <a:noAutofit/>
          </a:bodyPr>
          <a:lstStyle/>
          <a:p>
            <a:r>
              <a:rPr lang="uk-UA" sz="1400" dirty="0"/>
              <a:t>Стратегічне керування «партизанським рухом» здійснювала Ставка </a:t>
            </a:r>
            <a:r>
              <a:rPr lang="uk-UA" sz="1400" dirty="0" err="1"/>
              <a:t>Веховного</a:t>
            </a:r>
            <a:r>
              <a:rPr lang="uk-UA" sz="1400" dirty="0"/>
              <a:t> Головнокомандування СРСР через Центральний штаб партизанського руху (</a:t>
            </a:r>
            <a:r>
              <a:rPr lang="uk-UA" sz="1400" b="1" dirty="0"/>
              <a:t>ЦШПР</a:t>
            </a:r>
            <a:r>
              <a:rPr lang="uk-UA" sz="1400" dirty="0"/>
              <a:t>, </a:t>
            </a:r>
            <a:r>
              <a:rPr lang="uk-UA" sz="1400" i="1" dirty="0"/>
              <a:t>рос.</a:t>
            </a:r>
            <a:r>
              <a:rPr lang="uk-UA" sz="1400" dirty="0"/>
              <a:t> ЦШПД) у Москві. Начальником ЦШПР у 1942–1944 роках був секретар ЦК КП Білорусії Пантелеймон </a:t>
            </a:r>
            <a:r>
              <a:rPr lang="uk-UA" sz="1400" dirty="0" err="1"/>
              <a:t>Кондратович</a:t>
            </a:r>
            <a:r>
              <a:rPr lang="uk-UA" sz="1400" dirty="0"/>
              <a:t> Пономаренко. У Москві також знаходились республіканські та крайові штаби, що були підпорядковані Центральному штабу. Начальником </a:t>
            </a:r>
            <a:r>
              <a:rPr lang="uk-UA" sz="1400" dirty="0" err="1"/>
              <a:t>Українскього</a:t>
            </a:r>
            <a:r>
              <a:rPr lang="uk-UA" sz="1400" dirty="0"/>
              <a:t> штабу партизанського руху (</a:t>
            </a:r>
            <a:r>
              <a:rPr lang="uk-UA" sz="1400" b="1" dirty="0"/>
              <a:t>УШПР</a:t>
            </a:r>
            <a:r>
              <a:rPr lang="uk-UA" sz="1400" i="1" dirty="0"/>
              <a:t>, рос.</a:t>
            </a:r>
            <a:r>
              <a:rPr lang="uk-UA" sz="1400" dirty="0"/>
              <a:t> УШПД) був секретар ЦК КП(б)У </a:t>
            </a:r>
            <a:r>
              <a:rPr lang="uk-UA" sz="1400" dirty="0" err="1" smtClean="0"/>
              <a:t>Тимоіфй</a:t>
            </a:r>
            <a:r>
              <a:rPr lang="uk-UA" sz="1400" dirty="0" smtClean="0"/>
              <a:t> </a:t>
            </a:r>
            <a:r>
              <a:rPr lang="uk-UA" sz="1400" dirty="0" err="1" smtClean="0"/>
              <a:t>Строкач</a:t>
            </a:r>
            <a:r>
              <a:rPr lang="uk-UA" sz="1400" dirty="0" smtClean="0"/>
              <a:t>  </a:t>
            </a:r>
          </a:p>
          <a:p>
            <a:r>
              <a:rPr lang="uk-UA" sz="1400" dirty="0" smtClean="0"/>
              <a:t> </a:t>
            </a:r>
            <a:r>
              <a:rPr lang="uk-UA" sz="1400" dirty="0"/>
              <a:t> — український кадровий чекіст, заступник наркома внутрішніх справ УРСР.</a:t>
            </a:r>
            <a:endParaRPr lang="ru-RU" sz="1400" dirty="0"/>
          </a:p>
          <a:p>
            <a:r>
              <a:rPr lang="uk-UA" sz="1400" dirty="0"/>
              <a:t>Найвідоміші керівники радянського партизанських військових з'єднань в Україні: Ковпак Сидір </a:t>
            </a:r>
            <a:r>
              <a:rPr lang="uk-UA" sz="1400" dirty="0" smtClean="0"/>
              <a:t>Артемович, </a:t>
            </a:r>
            <a:r>
              <a:rPr lang="uk-UA" sz="1400" dirty="0"/>
              <a:t>Федоров Олексій Федорович, </a:t>
            </a:r>
            <a:r>
              <a:rPr lang="uk-UA" sz="1400" dirty="0" err="1"/>
              <a:t>Сабуров</a:t>
            </a:r>
            <a:r>
              <a:rPr lang="uk-UA" sz="1400" dirty="0"/>
              <a:t> Олександр Миколайович, Вершигора Петро </a:t>
            </a:r>
            <a:r>
              <a:rPr lang="uk-UA" sz="1400" dirty="0" smtClean="0"/>
              <a:t>Петрович.</a:t>
            </a:r>
            <a:endParaRPr lang="ru-RU" sz="1400" dirty="0"/>
          </a:p>
          <a:p>
            <a:endParaRPr lang="ru-RU" sz="1400" dirty="0"/>
          </a:p>
        </p:txBody>
      </p:sp>
      <p:pic>
        <p:nvPicPr>
          <p:cNvPr id="8" name="Объект 7" descr="Partisans attack village.jpg">
            <a:hlinkClick r:id="rId2"/>
          </p:cNvPr>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932040" y="2204864"/>
            <a:ext cx="3816424" cy="2736304"/>
          </a:xfrm>
          <a:prstGeom prst="rect">
            <a:avLst/>
          </a:prstGeom>
          <a:noFill/>
          <a:ln>
            <a:noFill/>
          </a:ln>
        </p:spPr>
      </p:pic>
    </p:spTree>
    <p:extLst>
      <p:ext uri="{BB962C8B-B14F-4D97-AF65-F5344CB8AC3E}">
        <p14:creationId xmlns:p14="http://schemas.microsoft.com/office/powerpoint/2010/main" val="334533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704088"/>
            <a:ext cx="8229600" cy="780696"/>
          </a:xfrm>
        </p:spPr>
        <p:txBody>
          <a:bodyPr>
            <a:normAutofit/>
          </a:bodyPr>
          <a:lstStyle/>
          <a:p>
            <a:r>
              <a:rPr lang="uk-UA" sz="3200" dirty="0" smtClean="0">
                <a:latin typeface="Times New Roman" pitchFamily="18" charset="0"/>
                <a:cs typeface="Times New Roman" pitchFamily="18" charset="0"/>
              </a:rPr>
              <a:t>Життєвий вибір</a:t>
            </a:r>
            <a:endParaRPr lang="ru-RU" sz="3200" dirty="0">
              <a:latin typeface="Times New Roman" pitchFamily="18" charset="0"/>
              <a:cs typeface="Times New Roman" pitchFamily="18" charset="0"/>
            </a:endParaRPr>
          </a:p>
        </p:txBody>
      </p:sp>
      <p:graphicFrame>
        <p:nvGraphicFramePr>
          <p:cNvPr id="8" name="Объект 7"/>
          <p:cNvGraphicFramePr>
            <a:graphicFrameLocks noGrp="1"/>
          </p:cNvGraphicFramePr>
          <p:nvPr>
            <p:ph sz="half" idx="1"/>
            <p:extLst>
              <p:ext uri="{D42A27DB-BD31-4B8C-83A1-F6EECF244321}">
                <p14:modId xmlns:p14="http://schemas.microsoft.com/office/powerpoint/2010/main" val="675798919"/>
              </p:ext>
            </p:extLst>
          </p:nvPr>
        </p:nvGraphicFramePr>
        <p:xfrm>
          <a:off x="5514109" y="5671127"/>
          <a:ext cx="3112655" cy="655782"/>
        </p:xfrm>
        <a:graphic>
          <a:graphicData uri="http://schemas.openxmlformats.org/drawingml/2006/table">
            <a:tbl>
              <a:tblPr/>
              <a:tblGrid>
                <a:gridCol w="3112655"/>
              </a:tblGrid>
              <a:tr h="655782">
                <a:tc>
                  <a:txBody>
                    <a:bodyPr/>
                    <a:lstStyle/>
                    <a:p>
                      <a:r>
                        <a:rPr kumimoji="0" lang="ru-RU" sz="1800" b="1" kern="1200" dirty="0" smtClean="0">
                          <a:solidFill>
                            <a:schemeClr val="tx1"/>
                          </a:solidFill>
                          <a:effectLst/>
                          <a:latin typeface="+mn-lt"/>
                          <a:ea typeface="+mn-ea"/>
                          <a:cs typeface="+mn-cs"/>
                        </a:rPr>
                        <a:t>Сабуров </a:t>
                      </a:r>
                      <a:r>
                        <a:rPr kumimoji="0" lang="ru-RU" sz="1800" b="1" kern="1200" dirty="0" err="1" smtClean="0">
                          <a:solidFill>
                            <a:schemeClr val="tx1"/>
                          </a:solidFill>
                          <a:effectLst/>
                          <a:latin typeface="+mn-lt"/>
                          <a:ea typeface="+mn-ea"/>
                          <a:cs typeface="+mn-cs"/>
                        </a:rPr>
                        <a:t>Олександр</a:t>
                      </a:r>
                      <a:r>
                        <a:rPr kumimoji="0" lang="ru-RU" sz="1800" b="1" kern="1200" dirty="0" smtClean="0">
                          <a:solidFill>
                            <a:schemeClr val="tx1"/>
                          </a:solidFill>
                          <a:effectLst/>
                          <a:latin typeface="+mn-lt"/>
                          <a:ea typeface="+mn-ea"/>
                          <a:cs typeface="+mn-cs"/>
                        </a:rPr>
                        <a:t> </a:t>
                      </a:r>
                      <a:r>
                        <a:rPr kumimoji="0" lang="ru-RU" sz="1800" b="1" kern="1200" dirty="0" err="1" smtClean="0">
                          <a:solidFill>
                            <a:schemeClr val="tx1"/>
                          </a:solidFill>
                          <a:effectLst/>
                          <a:latin typeface="+mn-lt"/>
                          <a:ea typeface="+mn-ea"/>
                          <a:cs typeface="+mn-cs"/>
                        </a:rPr>
                        <a:t>Миколайович</a:t>
                      </a:r>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pic>
        <p:nvPicPr>
          <p:cNvPr id="7" name="Объект 6" descr="Saburov om.jpg">
            <a:hlinkClick r:id="rId2"/>
          </p:cNvPr>
          <p:cNvPicPr>
            <a:picLocks noGrp="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580112" y="1988840"/>
            <a:ext cx="3024336" cy="3528392"/>
          </a:xfrm>
          <a:prstGeom prst="rect">
            <a:avLst/>
          </a:prstGeom>
          <a:noFill/>
          <a:ln>
            <a:noFill/>
          </a:ln>
        </p:spPr>
      </p:pic>
      <p:graphicFrame>
        <p:nvGraphicFramePr>
          <p:cNvPr id="9" name="Таблица 8"/>
          <p:cNvGraphicFramePr>
            <a:graphicFrameLocks noGrp="1"/>
          </p:cNvGraphicFramePr>
          <p:nvPr>
            <p:extLst>
              <p:ext uri="{D42A27DB-BD31-4B8C-83A1-F6EECF244321}">
                <p14:modId xmlns:p14="http://schemas.microsoft.com/office/powerpoint/2010/main" val="4195786162"/>
              </p:ext>
            </p:extLst>
          </p:nvPr>
        </p:nvGraphicFramePr>
        <p:xfrm>
          <a:off x="526473" y="1916832"/>
          <a:ext cx="4655127" cy="4456259"/>
        </p:xfrm>
        <a:graphic>
          <a:graphicData uri="http://schemas.openxmlformats.org/drawingml/2006/table">
            <a:tbl>
              <a:tblPr/>
              <a:tblGrid>
                <a:gridCol w="4655127"/>
              </a:tblGrid>
              <a:tr h="44562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uk-UA" sz="18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uk-UA" sz="1800" b="1" kern="1200" dirty="0" err="1" smtClean="0">
                          <a:solidFill>
                            <a:schemeClr val="tx1"/>
                          </a:solidFill>
                          <a:effectLst/>
                          <a:latin typeface="+mn-lt"/>
                          <a:ea typeface="+mn-ea"/>
                          <a:cs typeface="+mn-cs"/>
                        </a:rPr>
                        <a:t>Олекса́ндр</a:t>
                      </a:r>
                      <a:r>
                        <a:rPr kumimoji="0" lang="uk-UA" sz="1800" b="1" kern="1200" dirty="0" smtClean="0">
                          <a:solidFill>
                            <a:schemeClr val="tx1"/>
                          </a:solidFill>
                          <a:effectLst/>
                          <a:latin typeface="+mn-lt"/>
                          <a:ea typeface="+mn-ea"/>
                          <a:cs typeface="+mn-cs"/>
                        </a:rPr>
                        <a:t> </a:t>
                      </a:r>
                      <a:r>
                        <a:rPr kumimoji="0" lang="uk-UA" sz="1800" b="1" kern="1200" dirty="0" err="1" smtClean="0">
                          <a:solidFill>
                            <a:schemeClr val="tx1"/>
                          </a:solidFill>
                          <a:effectLst/>
                          <a:latin typeface="+mn-lt"/>
                          <a:ea typeface="+mn-ea"/>
                          <a:cs typeface="+mn-cs"/>
                        </a:rPr>
                        <a:t>Микола́йович</a:t>
                      </a:r>
                      <a:r>
                        <a:rPr kumimoji="0" lang="uk-UA" sz="1800" b="1" kern="1200" dirty="0" smtClean="0">
                          <a:solidFill>
                            <a:schemeClr val="tx1"/>
                          </a:solidFill>
                          <a:effectLst/>
                          <a:latin typeface="+mn-lt"/>
                          <a:ea typeface="+mn-ea"/>
                          <a:cs typeface="+mn-cs"/>
                        </a:rPr>
                        <a:t> </a:t>
                      </a:r>
                      <a:r>
                        <a:rPr kumimoji="0" lang="uk-UA" sz="1800" b="1" kern="1200" dirty="0" err="1" smtClean="0">
                          <a:solidFill>
                            <a:schemeClr val="tx1"/>
                          </a:solidFill>
                          <a:effectLst/>
                          <a:latin typeface="+mn-lt"/>
                          <a:ea typeface="+mn-ea"/>
                          <a:cs typeface="+mn-cs"/>
                        </a:rPr>
                        <a:t>Сабу́ров</a:t>
                      </a:r>
                      <a:r>
                        <a:rPr kumimoji="0" lang="uk-UA" sz="1800" b="1" kern="1200" dirty="0" smtClean="0">
                          <a:solidFill>
                            <a:schemeClr val="tx1"/>
                          </a:solidFill>
                          <a:effectLst/>
                          <a:latin typeface="+mn-lt"/>
                          <a:ea typeface="+mn-ea"/>
                          <a:cs typeface="+mn-cs"/>
                        </a:rPr>
                        <a:t> </a:t>
                      </a:r>
                      <a:r>
                        <a:rPr kumimoji="0" lang="uk-UA" sz="1800" kern="1200" dirty="0" smtClean="0">
                          <a:solidFill>
                            <a:schemeClr val="tx1"/>
                          </a:solidFill>
                          <a:effectLst/>
                          <a:latin typeface="+mn-lt"/>
                          <a:ea typeface="+mn-ea"/>
                          <a:cs typeface="+mn-cs"/>
                        </a:rPr>
                        <a:t>радянський військовий діяч, Герой Радянського Союзу ( 18 травня 1942 р.) , генерал </a:t>
                      </a:r>
                      <a:r>
                        <a:rPr kumimoji="0" lang="uk-UA" sz="1800" kern="1200" baseline="0" dirty="0" smtClean="0">
                          <a:solidFill>
                            <a:schemeClr val="tx1"/>
                          </a:solidFill>
                          <a:effectLst/>
                          <a:latin typeface="+mn-lt"/>
                          <a:ea typeface="+mn-ea"/>
                          <a:cs typeface="+mn-cs"/>
                        </a:rPr>
                        <a:t> - </a:t>
                      </a:r>
                      <a:r>
                        <a:rPr kumimoji="0" lang="uk-UA" sz="1800" kern="1200" dirty="0" smtClean="0">
                          <a:solidFill>
                            <a:schemeClr val="tx1"/>
                          </a:solidFill>
                          <a:effectLst/>
                          <a:latin typeface="+mn-lt"/>
                          <a:ea typeface="+mn-ea"/>
                          <a:cs typeface="+mn-cs"/>
                        </a:rPr>
                        <a:t> майор військ НКВС</a:t>
                      </a:r>
                      <a:r>
                        <a:rPr kumimoji="0" lang="uk-UA" sz="1800" kern="1200" baseline="0" dirty="0" smtClean="0">
                          <a:solidFill>
                            <a:schemeClr val="tx1"/>
                          </a:solidFill>
                          <a:effectLst/>
                          <a:latin typeface="+mn-lt"/>
                          <a:ea typeface="+mn-ea"/>
                          <a:cs typeface="+mn-cs"/>
                        </a:rPr>
                        <a:t> ( з 1943 р.)</a:t>
                      </a:r>
                      <a:r>
                        <a:rPr kumimoji="0" lang="uk-UA" sz="1800" u="none" strike="noStrike" kern="1200" dirty="0" smtClean="0">
                          <a:solidFill>
                            <a:schemeClr val="tx1"/>
                          </a:solidFill>
                          <a:effectLst/>
                          <a:latin typeface="+mn-lt"/>
                          <a:ea typeface="+mn-ea"/>
                          <a:cs typeface="+mn-cs"/>
                        </a:rPr>
                        <a:t> </a:t>
                      </a:r>
                      <a:r>
                        <a:rPr kumimoji="0" lang="uk-UA" sz="1800" b="0" u="none" strike="noStrike" kern="1200" dirty="0" smtClean="0">
                          <a:solidFill>
                            <a:schemeClr val="tx1"/>
                          </a:solidFill>
                          <a:effectLst/>
                          <a:latin typeface="+mn-lt"/>
                          <a:ea typeface="+mn-ea"/>
                          <a:cs typeface="+mn-cs"/>
                        </a:rPr>
                        <a:t>Він  </a:t>
                      </a:r>
                      <a:r>
                        <a:rPr kumimoji="0" lang="uk-UA" sz="1800" b="0" kern="1200" dirty="0" smtClean="0">
                          <a:solidFill>
                            <a:schemeClr val="tx1"/>
                          </a:solidFill>
                          <a:effectLst/>
                          <a:latin typeface="+mn-lt"/>
                          <a:ea typeface="+mn-ea"/>
                          <a:cs typeface="+mn-cs"/>
                        </a:rPr>
                        <a:t>народився 19 липня 1908 року у селі </a:t>
                      </a:r>
                      <a:r>
                        <a:rPr kumimoji="0" lang="uk-UA" sz="1800" b="0" kern="1200" dirty="0" err="1" smtClean="0">
                          <a:solidFill>
                            <a:schemeClr val="tx1"/>
                          </a:solidFill>
                          <a:effectLst/>
                          <a:latin typeface="+mn-lt"/>
                          <a:ea typeface="+mn-ea"/>
                          <a:cs typeface="+mn-cs"/>
                        </a:rPr>
                        <a:t>Ярушки</a:t>
                      </a:r>
                      <a:r>
                        <a:rPr kumimoji="0" lang="uk-UA" sz="1800" b="0" kern="1200" dirty="0" smtClean="0">
                          <a:solidFill>
                            <a:schemeClr val="tx1"/>
                          </a:solidFill>
                          <a:effectLst/>
                          <a:latin typeface="+mn-lt"/>
                          <a:ea typeface="+mn-ea"/>
                          <a:cs typeface="+mn-cs"/>
                        </a:rPr>
                        <a:t> Іжевського повіту В´ятської</a:t>
                      </a:r>
                      <a:r>
                        <a:rPr kumimoji="0" lang="uk-UA" sz="1800" b="0" kern="1200" baseline="0" dirty="0" smtClean="0">
                          <a:solidFill>
                            <a:schemeClr val="tx1"/>
                          </a:solidFill>
                          <a:effectLst/>
                          <a:latin typeface="+mn-lt"/>
                          <a:ea typeface="+mn-ea"/>
                          <a:cs typeface="+mn-cs"/>
                        </a:rPr>
                        <a:t> губернії. </a:t>
                      </a:r>
                      <a:r>
                        <a:rPr kumimoji="0" lang="uk-UA" sz="1800" kern="1200" dirty="0" smtClean="0">
                          <a:solidFill>
                            <a:schemeClr val="tx1"/>
                          </a:solidFill>
                          <a:effectLst/>
                          <a:latin typeface="+mn-lt"/>
                          <a:ea typeface="+mn-ea"/>
                          <a:cs typeface="+mn-cs"/>
                        </a:rPr>
                        <a:t>З 1922 року працював на будівництвах Іжевська. В  19931-1933 роках </a:t>
                      </a:r>
                      <a:r>
                        <a:rPr kumimoji="0" lang="uk-UA" sz="1800" kern="1200" dirty="0" err="1" smtClean="0">
                          <a:solidFill>
                            <a:schemeClr val="tx1"/>
                          </a:solidFill>
                          <a:effectLst/>
                          <a:latin typeface="+mn-lt"/>
                          <a:ea typeface="+mn-ea"/>
                          <a:cs typeface="+mn-cs"/>
                        </a:rPr>
                        <a:t>роках</a:t>
                      </a:r>
                      <a:r>
                        <a:rPr kumimoji="0" lang="uk-UA" sz="1800" kern="1200" dirty="0" smtClean="0">
                          <a:solidFill>
                            <a:schemeClr val="tx1"/>
                          </a:solidFill>
                          <a:effectLst/>
                          <a:latin typeface="+mn-lt"/>
                          <a:ea typeface="+mn-ea"/>
                          <a:cs typeface="+mn-cs"/>
                        </a:rPr>
                        <a:t> служив в армії. У </a:t>
                      </a:r>
                      <a:r>
                        <a:rPr kumimoji="0" lang="uk-UA" sz="1800" u="none" strike="noStrike" kern="1200" dirty="0" smtClean="0">
                          <a:solidFill>
                            <a:schemeClr val="tx1"/>
                          </a:solidFill>
                          <a:effectLst/>
                          <a:latin typeface="+mn-lt"/>
                          <a:ea typeface="+mn-ea"/>
                          <a:cs typeface="+mn-cs"/>
                        </a:rPr>
                        <a:t>1933</a:t>
                      </a:r>
                      <a:r>
                        <a:rPr kumimoji="0" lang="uk-UA" sz="1800" kern="1200" dirty="0" smtClean="0">
                          <a:solidFill>
                            <a:schemeClr val="tx1"/>
                          </a:solidFill>
                          <a:effectLst/>
                          <a:latin typeface="+mn-lt"/>
                          <a:ea typeface="+mn-ea"/>
                          <a:cs typeface="+mn-cs"/>
                        </a:rPr>
                        <a:t>–</a:t>
                      </a:r>
                      <a:r>
                        <a:rPr kumimoji="0" lang="uk-UA" sz="1800" u="none" strike="noStrike" kern="1200" dirty="0" smtClean="0">
                          <a:solidFill>
                            <a:schemeClr val="tx1"/>
                          </a:solidFill>
                          <a:effectLst/>
                          <a:latin typeface="+mn-lt"/>
                          <a:ea typeface="+mn-ea"/>
                          <a:cs typeface="+mn-cs"/>
                        </a:rPr>
                        <a:t>1936</a:t>
                      </a:r>
                      <a:r>
                        <a:rPr kumimoji="0" lang="uk-UA" sz="1800" kern="1200" dirty="0" smtClean="0">
                          <a:solidFill>
                            <a:schemeClr val="tx1"/>
                          </a:solidFill>
                          <a:effectLst/>
                          <a:latin typeface="+mn-lt"/>
                          <a:ea typeface="+mn-ea"/>
                          <a:cs typeface="+mn-cs"/>
                        </a:rPr>
                        <a:t> роках працював головою </a:t>
                      </a:r>
                      <a:r>
                        <a:rPr kumimoji="0" lang="uk-UA" sz="1800" u="none" strike="noStrike" kern="1200" dirty="0" smtClean="0">
                          <a:solidFill>
                            <a:schemeClr val="tx1"/>
                          </a:solidFill>
                          <a:effectLst/>
                          <a:latin typeface="+mn-lt"/>
                          <a:ea typeface="+mn-ea"/>
                          <a:cs typeface="+mn-cs"/>
                        </a:rPr>
                        <a:t>колгоспу</a:t>
                      </a:r>
                      <a:r>
                        <a:rPr kumimoji="0" lang="uk-UA" sz="1800" kern="1200" dirty="0" smtClean="0">
                          <a:solidFill>
                            <a:schemeClr val="tx1"/>
                          </a:solidFill>
                          <a:effectLst/>
                          <a:latin typeface="+mn-lt"/>
                          <a:ea typeface="+mn-ea"/>
                          <a:cs typeface="+mn-cs"/>
                        </a:rPr>
                        <a:t> у селі </a:t>
                      </a:r>
                      <a:r>
                        <a:rPr kumimoji="0" lang="uk-UA" sz="1800" u="none" strike="noStrike" kern="1200" dirty="0" smtClean="0">
                          <a:solidFill>
                            <a:schemeClr val="tx1"/>
                          </a:solidFill>
                          <a:effectLst/>
                          <a:latin typeface="+mn-lt"/>
                          <a:ea typeface="+mn-ea"/>
                          <a:cs typeface="+mn-cs"/>
                        </a:rPr>
                        <a:t>Половецькому </a:t>
                      </a:r>
                      <a:r>
                        <a:rPr kumimoji="0" lang="uk-UA" sz="1800" kern="1200" dirty="0" smtClean="0">
                          <a:solidFill>
                            <a:schemeClr val="tx1"/>
                          </a:solidFill>
                          <a:effectLst/>
                          <a:latin typeface="+mn-lt"/>
                          <a:ea typeface="+mn-ea"/>
                          <a:cs typeface="+mn-cs"/>
                        </a:rPr>
                        <a:t> </a:t>
                      </a:r>
                      <a:r>
                        <a:rPr kumimoji="0" lang="uk-UA" sz="1800" u="none" strike="noStrike" kern="1200" dirty="0" smtClean="0">
                          <a:solidFill>
                            <a:schemeClr val="tx1"/>
                          </a:solidFill>
                          <a:effectLst/>
                          <a:latin typeface="+mn-lt"/>
                          <a:ea typeface="+mn-ea"/>
                          <a:cs typeface="+mn-cs"/>
                        </a:rPr>
                        <a:t>Бердичівського</a:t>
                      </a:r>
                      <a:r>
                        <a:rPr kumimoji="0" lang="uk-UA" sz="1800" u="none" strike="noStrike" kern="1200" baseline="0" dirty="0" smtClean="0">
                          <a:solidFill>
                            <a:schemeClr val="tx1"/>
                          </a:solidFill>
                          <a:effectLst/>
                          <a:latin typeface="+mn-lt"/>
                          <a:ea typeface="+mn-ea"/>
                          <a:cs typeface="+mn-cs"/>
                        </a:rPr>
                        <a:t> </a:t>
                      </a:r>
                      <a:r>
                        <a:rPr kumimoji="0" lang="uk-UA" sz="1800" u="none" strike="noStrike" kern="1200" dirty="0" smtClean="0">
                          <a:solidFill>
                            <a:schemeClr val="tx1"/>
                          </a:solidFill>
                          <a:effectLst/>
                          <a:latin typeface="+mn-lt"/>
                          <a:ea typeface="+mn-ea"/>
                          <a:cs typeface="+mn-cs"/>
                        </a:rPr>
                        <a:t> району </a:t>
                      </a:r>
                      <a:r>
                        <a:rPr kumimoji="0" lang="uk-UA" sz="1800" kern="1200" dirty="0" smtClean="0">
                          <a:solidFill>
                            <a:schemeClr val="tx1"/>
                          </a:solidFill>
                          <a:effectLst/>
                          <a:latin typeface="+mn-lt"/>
                          <a:ea typeface="+mn-ea"/>
                          <a:cs typeface="+mn-cs"/>
                        </a:rPr>
                        <a:t> </a:t>
                      </a:r>
                      <a:r>
                        <a:rPr kumimoji="0" lang="uk-UA" sz="1800" u="none" strike="noStrike" kern="1200" dirty="0" smtClean="0">
                          <a:solidFill>
                            <a:schemeClr val="tx1"/>
                          </a:solidFill>
                          <a:effectLst/>
                          <a:latin typeface="+mn-lt"/>
                          <a:ea typeface="+mn-ea"/>
                          <a:cs typeface="+mn-cs"/>
                        </a:rPr>
                        <a:t>Житомирської</a:t>
                      </a:r>
                      <a:r>
                        <a:rPr kumimoji="0" lang="uk-UA" sz="1800" u="none" strike="noStrike" kern="1200" baseline="0" dirty="0" smtClean="0">
                          <a:solidFill>
                            <a:schemeClr val="tx1"/>
                          </a:solidFill>
                          <a:effectLst/>
                          <a:latin typeface="+mn-lt"/>
                          <a:ea typeface="+mn-ea"/>
                          <a:cs typeface="+mn-cs"/>
                        </a:rPr>
                        <a:t> області</a:t>
                      </a:r>
                      <a:r>
                        <a:rPr kumimoji="0" lang="uk-UA" sz="1800" kern="1200" dirty="0" smtClean="0">
                          <a:solidFill>
                            <a:schemeClr val="tx1"/>
                          </a:solidFill>
                          <a:effectLst/>
                          <a:latin typeface="+mn-lt"/>
                          <a:ea typeface="+mn-ea"/>
                          <a:cs typeface="+mn-cs"/>
                        </a:rPr>
                        <a:t>. З 1936 року — політпрацівник у Червоній армії. У 1936-</a:t>
                      </a:r>
                      <a:r>
                        <a:rPr kumimoji="0" lang="uk-UA" sz="1800" u="none" strike="noStrike" kern="1200" dirty="0" smtClean="0">
                          <a:solidFill>
                            <a:schemeClr val="tx1"/>
                          </a:solidFill>
                          <a:effectLst/>
                          <a:latin typeface="+mn-lt"/>
                          <a:ea typeface="+mn-ea"/>
                          <a:cs typeface="+mn-cs"/>
                        </a:rPr>
                        <a:t>1938</a:t>
                      </a:r>
                      <a:r>
                        <a:rPr kumimoji="0" lang="uk-UA" sz="1800" kern="1200" dirty="0" smtClean="0">
                          <a:solidFill>
                            <a:schemeClr val="tx1"/>
                          </a:solidFill>
                          <a:effectLst/>
                          <a:latin typeface="+mn-lt"/>
                          <a:ea typeface="+mn-ea"/>
                          <a:cs typeface="+mn-cs"/>
                        </a:rPr>
                        <a:t> роках служив в органах </a:t>
                      </a:r>
                      <a:r>
                        <a:rPr kumimoji="0" lang="uk-UA" sz="1800" u="none" strike="noStrike" kern="1200" dirty="0" smtClean="0">
                          <a:solidFill>
                            <a:schemeClr val="tx1"/>
                          </a:solidFill>
                          <a:effectLst/>
                          <a:latin typeface="+mn-lt"/>
                          <a:ea typeface="+mn-ea"/>
                          <a:cs typeface="+mn-cs"/>
                        </a:rPr>
                        <a:t>НКВС</a:t>
                      </a:r>
                      <a:r>
                        <a:rPr kumimoji="0" lang="uk-UA" sz="1800" kern="1200" dirty="0" smtClean="0">
                          <a:solidFill>
                            <a:schemeClr val="tx1"/>
                          </a:solidFill>
                          <a:effectLst/>
                          <a:latin typeface="+mn-lt"/>
                          <a:ea typeface="+mn-ea"/>
                          <a:cs typeface="+mn-cs"/>
                        </a:rPr>
                        <a:t>. </a:t>
                      </a:r>
                      <a:endParaRPr lang="ru-RU" dirty="0">
                        <a:solidFill>
                          <a:schemeClr val="tx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3747178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uk-UA" sz="3200" dirty="0" smtClean="0">
                <a:latin typeface="Times New Roman" pitchFamily="18" charset="0"/>
                <a:cs typeface="Times New Roman" pitchFamily="18" charset="0"/>
              </a:rPr>
              <a:t>Розгортання радянського партизанського руху </a:t>
            </a:r>
            <a:endParaRPr lang="ru-RU" sz="3200" dirty="0">
              <a:latin typeface="Times New Roman" pitchFamily="18" charset="0"/>
              <a:cs typeface="Times New Roman" pitchFamily="18" charset="0"/>
            </a:endParaRPr>
          </a:p>
        </p:txBody>
      </p:sp>
      <p:sp>
        <p:nvSpPr>
          <p:cNvPr id="5" name="Объект 4"/>
          <p:cNvSpPr>
            <a:spLocks noGrp="1"/>
          </p:cNvSpPr>
          <p:nvPr>
            <p:ph sz="half" idx="1"/>
          </p:nvPr>
        </p:nvSpPr>
        <p:spPr/>
        <p:txBody>
          <a:bodyPr>
            <a:normAutofit fontScale="77500" lnSpcReduction="20000"/>
          </a:bodyPr>
          <a:lstStyle/>
          <a:p>
            <a:r>
              <a:rPr lang="uk-UA" dirty="0">
                <a:latin typeface="Times New Roman" pitchFamily="18" charset="0"/>
                <a:cs typeface="Times New Roman" pitchFamily="18" charset="0"/>
              </a:rPr>
              <a:t>У жовтні 1941 очолив радянський партизанський загін. З березня 1942 до квітня 1944 командував партизанським з'єднанням, що діяло у Сумській, </a:t>
            </a:r>
            <a:r>
              <a:rPr lang="uk-UA" dirty="0" smtClean="0">
                <a:latin typeface="Times New Roman" pitchFamily="18" charset="0"/>
                <a:cs typeface="Times New Roman" pitchFamily="18" charset="0"/>
              </a:rPr>
              <a:t>Житомирській</a:t>
            </a:r>
            <a:r>
              <a:rPr lang="uk-UA" dirty="0">
                <a:latin typeface="Times New Roman" pitchFamily="18" charset="0"/>
                <a:cs typeface="Times New Roman" pitchFamily="18" charset="0"/>
              </a:rPr>
              <a:t>,</a:t>
            </a:r>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Волинській та Рівненській областях. За особистим розпорядженням </a:t>
            </a:r>
            <a:r>
              <a:rPr lang="uk-UA" dirty="0" smtClean="0">
                <a:latin typeface="Times New Roman" pitchFamily="18" charset="0"/>
                <a:cs typeface="Times New Roman" pitchFamily="18" charset="0"/>
              </a:rPr>
              <a:t>Йосипа  </a:t>
            </a:r>
            <a:r>
              <a:rPr lang="uk-UA" dirty="0">
                <a:latin typeface="Times New Roman" pitchFamily="18" charset="0"/>
                <a:cs typeface="Times New Roman" pitchFamily="18" charset="0"/>
              </a:rPr>
              <a:t>Сталіна у 1942 року </a:t>
            </a:r>
            <a:r>
              <a:rPr lang="uk-UA" dirty="0" err="1">
                <a:latin typeface="Times New Roman" pitchFamily="18" charset="0"/>
                <a:cs typeface="Times New Roman" pitchFamily="18" charset="0"/>
              </a:rPr>
              <a:t>Сабуров</a:t>
            </a:r>
            <a:r>
              <a:rPr lang="uk-UA" dirty="0">
                <a:latin typeface="Times New Roman" pitchFamily="18" charset="0"/>
                <a:cs typeface="Times New Roman" pitchFamily="18" charset="0"/>
              </a:rPr>
              <a:t> увійшов до складу нелегального ЦК КП(б)У. З листопада 1942 року — начальник штабу з керівництва партизанського руху Житомирської області, був членом Житомирського обласного комітету КП(б)У.</a:t>
            </a:r>
            <a:endParaRPr lang="ru-RU" dirty="0">
              <a:latin typeface="Times New Roman" pitchFamily="18" charset="0"/>
              <a:cs typeface="Times New Roman" pitchFamily="18" charset="0"/>
            </a:endParaRPr>
          </a:p>
        </p:txBody>
      </p:sp>
      <p:pic>
        <p:nvPicPr>
          <p:cNvPr id="7" name="Объект 6" descr="http://my.berdychiv.in.ua/images/postati/postaty_saburov_image001.jpg"/>
          <p:cNvPicPr>
            <a:picLocks noGrp="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5159978" y="1920875"/>
            <a:ext cx="3015043" cy="4433888"/>
          </a:xfrm>
          <a:prstGeom prst="rect">
            <a:avLst/>
          </a:prstGeom>
          <a:noFill/>
          <a:ln>
            <a:noFill/>
          </a:ln>
        </p:spPr>
      </p:pic>
    </p:spTree>
    <p:extLst>
      <p:ext uri="{BB962C8B-B14F-4D97-AF65-F5344CB8AC3E}">
        <p14:creationId xmlns:p14="http://schemas.microsoft.com/office/powerpoint/2010/main" val="2451160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704088"/>
            <a:ext cx="8229600" cy="636680"/>
          </a:xfrm>
        </p:spPr>
        <p:txBody>
          <a:bodyPr>
            <a:normAutofit/>
          </a:bodyPr>
          <a:lstStyle/>
          <a:p>
            <a:r>
              <a:rPr lang="uk-UA" sz="3200" dirty="0" smtClean="0">
                <a:latin typeface="Times New Roman" pitchFamily="18" charset="0"/>
                <a:cs typeface="Times New Roman" pitchFamily="18" charset="0"/>
              </a:rPr>
              <a:t>Нагорода за мужність і героїзм</a:t>
            </a:r>
            <a:endParaRPr lang="ru-RU" sz="3200" dirty="0">
              <a:latin typeface="Times New Roman" pitchFamily="18" charset="0"/>
              <a:cs typeface="Times New Roman" pitchFamily="18" charset="0"/>
            </a:endParaRPr>
          </a:p>
        </p:txBody>
      </p:sp>
      <p:sp>
        <p:nvSpPr>
          <p:cNvPr id="6" name="Объект 5"/>
          <p:cNvSpPr>
            <a:spLocks noGrp="1"/>
          </p:cNvSpPr>
          <p:nvPr>
            <p:ph sz="half" idx="1"/>
          </p:nvPr>
        </p:nvSpPr>
        <p:spPr>
          <a:xfrm>
            <a:off x="457200" y="1920085"/>
            <a:ext cx="4618856" cy="4434840"/>
          </a:xfrm>
        </p:spPr>
        <p:txBody>
          <a:bodyPr>
            <a:normAutofit fontScale="55000" lnSpcReduction="20000"/>
          </a:bodyPr>
          <a:lstStyle/>
          <a:p>
            <a:r>
              <a:rPr lang="uk-UA" dirty="0">
                <a:latin typeface="Times New Roman" pitchFamily="18" charset="0"/>
                <a:cs typeface="Times New Roman" pitchFamily="18" charset="0"/>
              </a:rPr>
              <a:t>Указом Президії Верховної Ради СРСР від 18 травня 1942 року за уміле керівництво бойовими діями партизан в тилу німецько-фашистських загарбників, особисту мужність і героїзм, Сабурову Олександру Миколайовичу присвоєно звання Героя Радянського Союзу з врученням ордену Леніна і медалі "Золота Зірка" (№706).</a:t>
            </a:r>
            <a:endParaRPr lang="ru-RU" dirty="0">
              <a:latin typeface="Times New Roman" pitchFamily="18" charset="0"/>
              <a:cs typeface="Times New Roman" pitchFamily="18" charset="0"/>
            </a:endParaRPr>
          </a:p>
          <a:p>
            <a:r>
              <a:rPr lang="uk-UA" dirty="0">
                <a:latin typeface="Times New Roman" pitchFamily="18" charset="0"/>
                <a:cs typeface="Times New Roman" pitchFamily="18" charset="0"/>
              </a:rPr>
              <a:t>У 1942 році партизанське з'єднання Сабурова передислоковується з Брянських лісів на Україну, в ліси Житомирщини, пройшовши через території Білорусії, Сумської, Чернігівської областей. Олександр Миколайович був членом підпільного ЦК КП(б)У і Житомирського обкому КП(б)У. За даними офіційної статистики партизанське з'єднання Сабурова розгромило 168 гітлерівських гарнізонів, пустило під укіс 377 ворожих ешелонів, знищило понад 36 тисяч фашистських солдатів і офіцерів. Партизанське з'єднання базувалось на території Овруцького та колишнього </a:t>
            </a:r>
            <a:r>
              <a:rPr lang="uk-UA" dirty="0" err="1">
                <a:latin typeface="Times New Roman" pitchFamily="18" charset="0"/>
                <a:cs typeface="Times New Roman" pitchFamily="18" charset="0"/>
              </a:rPr>
              <a:t>Словечанського</a:t>
            </a:r>
            <a:r>
              <a:rPr lang="uk-UA" dirty="0">
                <a:latin typeface="Times New Roman" pitchFamily="18" charset="0"/>
                <a:cs typeface="Times New Roman" pitchFamily="18" charset="0"/>
              </a:rPr>
              <a:t> районів Житомирщини, проте дії загонів з'єднання вийшли далеко за межі області.</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pic>
        <p:nvPicPr>
          <p:cNvPr id="8" name="Объект 7" descr="http://my.berdychiv.in.ua/images/postati/postaty_saburov_image002.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652120" y="1920875"/>
            <a:ext cx="3024335" cy="4244429"/>
          </a:xfrm>
          <a:prstGeom prst="rect">
            <a:avLst/>
          </a:prstGeom>
          <a:noFill/>
          <a:ln>
            <a:noFill/>
          </a:ln>
        </p:spPr>
      </p:pic>
    </p:spTree>
    <p:extLst>
      <p:ext uri="{BB962C8B-B14F-4D97-AF65-F5344CB8AC3E}">
        <p14:creationId xmlns:p14="http://schemas.microsoft.com/office/powerpoint/2010/main" val="3121289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704088"/>
            <a:ext cx="8305800" cy="564672"/>
          </a:xfrm>
        </p:spPr>
        <p:txBody>
          <a:bodyPr>
            <a:normAutofit/>
          </a:bodyPr>
          <a:lstStyle/>
          <a:p>
            <a:r>
              <a:rPr lang="uk-UA" sz="3200" dirty="0" smtClean="0">
                <a:latin typeface="Times New Roman" pitchFamily="18" charset="0"/>
                <a:cs typeface="Times New Roman" pitchFamily="18" charset="0"/>
              </a:rPr>
              <a:t>Чисельність партизан на Україні</a:t>
            </a:r>
            <a:endParaRPr lang="ru-RU" sz="3200" dirty="0">
              <a:latin typeface="Times New Roman" pitchFamily="18" charset="0"/>
              <a:cs typeface="Times New Roman"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4010469441"/>
              </p:ext>
            </p:extLst>
          </p:nvPr>
        </p:nvGraphicFramePr>
        <p:xfrm>
          <a:off x="480291" y="1484785"/>
          <a:ext cx="8294254" cy="4968552"/>
        </p:xfrm>
        <a:graphic>
          <a:graphicData uri="http://schemas.openxmlformats.org/drawingml/2006/table">
            <a:tbl>
              <a:tblPr/>
              <a:tblGrid>
                <a:gridCol w="8294254"/>
              </a:tblGrid>
              <a:tr h="4968552">
                <a:tc>
                  <a:txBody>
                    <a:bodyPr/>
                    <a:lstStyle/>
                    <a:p>
                      <a:r>
                        <a:rPr kumimoji="0" lang="uk-UA" sz="1800" kern="1200" dirty="0" smtClean="0">
                          <a:solidFill>
                            <a:schemeClr val="tx1"/>
                          </a:solidFill>
                          <a:effectLst/>
                          <a:latin typeface="+mn-lt"/>
                          <a:ea typeface="+mn-ea"/>
                          <a:cs typeface="+mn-cs"/>
                        </a:rPr>
                        <a:t>* 1 березня 1944 року перший секретар ЦК КП(б)У Микита Хрущов, виступаючи на сесії Верховної Ради УРСР, заявив: в Україні діяли 228 партизанських загонів кількістю 60 тис. чоловік. А вже 20 серпня того ж року в доповідній записці Українського штабу партизанського руху йдеться про 115 тис. Через декілька місяців у документах УШПР фігурує 180 тис. У травні 1945-го ЦК КП(б)У вже оперувало даними в 200 тис. чоловік.   1975 року, після чергової кампанії з виявлення партизанів, з'явилася нова цифра — 501 тис. </a:t>
                      </a:r>
                      <a:endParaRPr kumimoji="0" lang="ru-RU" sz="1800" kern="1200" dirty="0" smtClean="0">
                        <a:solidFill>
                          <a:schemeClr val="tx1"/>
                        </a:solidFill>
                        <a:effectLst/>
                        <a:latin typeface="+mn-lt"/>
                        <a:ea typeface="+mn-ea"/>
                        <a:cs typeface="+mn-cs"/>
                      </a:endParaRPr>
                    </a:p>
                    <a:p>
                      <a:r>
                        <a:rPr kumimoji="0" lang="uk-UA" sz="1800" kern="1200" dirty="0" smtClean="0">
                          <a:solidFill>
                            <a:schemeClr val="tx1"/>
                          </a:solidFill>
                          <a:effectLst/>
                          <a:latin typeface="+mn-lt"/>
                          <a:ea typeface="+mn-ea"/>
                          <a:cs typeface="+mn-cs"/>
                        </a:rPr>
                        <a:t>Усі ці цифри історики піддали ревізії після розпаду СРСР. Зокрема </a:t>
                      </a:r>
                      <a:r>
                        <a:rPr kumimoji="0" lang="uk-UA" sz="1800" u="sng" kern="1200" dirty="0" smtClean="0">
                          <a:solidFill>
                            <a:schemeClr val="tx1"/>
                          </a:solidFill>
                          <a:effectLst/>
                          <a:latin typeface="+mn-lt"/>
                          <a:ea typeface="+mn-ea"/>
                          <a:cs typeface="+mn-cs"/>
                        </a:rPr>
                        <a:t>Анатолій </a:t>
                      </a:r>
                      <a:r>
                        <a:rPr kumimoji="0" lang="uk-UA" sz="1800" u="sng" kern="1200" dirty="0" err="1" smtClean="0">
                          <a:solidFill>
                            <a:schemeClr val="tx1"/>
                          </a:solidFill>
                          <a:effectLst/>
                          <a:latin typeface="+mn-lt"/>
                          <a:ea typeface="+mn-ea"/>
                          <a:cs typeface="+mn-cs"/>
                        </a:rPr>
                        <a:t>Кентій</a:t>
                      </a:r>
                      <a:r>
                        <a:rPr kumimoji="0" lang="uk-UA" sz="1800" kern="1200" dirty="0" smtClean="0">
                          <a:solidFill>
                            <a:schemeClr val="tx1"/>
                          </a:solidFill>
                          <a:effectLst/>
                          <a:latin typeface="+mn-lt"/>
                          <a:ea typeface="+mn-ea"/>
                          <a:cs typeface="+mn-cs"/>
                        </a:rPr>
                        <a:t> стверджує, що реальна чисельність партизанів, які одночасно діяли на окупованій території, була максимальною на січень 1944 року — близько 48 тис. Дослідник Олександр </a:t>
                      </a:r>
                      <a:r>
                        <a:rPr kumimoji="0" lang="uk-UA" sz="1800" kern="1200" dirty="0" err="1" smtClean="0">
                          <a:solidFill>
                            <a:schemeClr val="tx1"/>
                          </a:solidFill>
                          <a:effectLst/>
                          <a:latin typeface="+mn-lt"/>
                          <a:ea typeface="+mn-ea"/>
                          <a:cs typeface="+mn-cs"/>
                        </a:rPr>
                        <a:t>Гогун</a:t>
                      </a:r>
                      <a:r>
                        <a:rPr kumimoji="0" lang="uk-UA" sz="1800" kern="1200" baseline="0" dirty="0" smtClean="0">
                          <a:solidFill>
                            <a:schemeClr val="tx1"/>
                          </a:solidFill>
                          <a:effectLst/>
                          <a:latin typeface="+mn-lt"/>
                          <a:ea typeface="+mn-ea"/>
                          <a:cs typeface="+mn-cs"/>
                        </a:rPr>
                        <a:t>  стверджує, що </a:t>
                      </a:r>
                      <a:r>
                        <a:rPr kumimoji="0" lang="uk-UA" sz="1800" kern="1200" dirty="0" smtClean="0">
                          <a:solidFill>
                            <a:schemeClr val="tx1"/>
                          </a:solidFill>
                          <a:effectLst/>
                          <a:latin typeface="+mn-lt"/>
                          <a:ea typeface="+mn-ea"/>
                          <a:cs typeface="+mn-cs"/>
                        </a:rPr>
                        <a:t> через партизанські загони пройшло біля 100 тис. чоловік.</a:t>
                      </a:r>
                      <a:endParaRPr kumimoji="0" lang="ru-RU" sz="1800" kern="1200" dirty="0" smtClean="0">
                        <a:solidFill>
                          <a:schemeClr val="tx1"/>
                        </a:solidFill>
                        <a:effectLst/>
                        <a:latin typeface="+mn-lt"/>
                        <a:ea typeface="+mn-ea"/>
                        <a:cs typeface="+mn-cs"/>
                      </a:endParaRPr>
                    </a:p>
                    <a:p>
                      <a:r>
                        <a:rPr kumimoji="0" lang="uk-UA" sz="1800" kern="1200" dirty="0" smtClean="0">
                          <a:solidFill>
                            <a:schemeClr val="tx1"/>
                          </a:solidFill>
                          <a:effectLst/>
                          <a:latin typeface="+mn-lt"/>
                          <a:ea typeface="+mn-ea"/>
                          <a:cs typeface="+mn-cs"/>
                        </a:rPr>
                        <a:t>*</a:t>
                      </a:r>
                      <a:r>
                        <a:rPr kumimoji="0" lang="uk-UA" sz="1800" kern="1200" baseline="0" dirty="0" smtClean="0">
                          <a:solidFill>
                            <a:schemeClr val="tx1"/>
                          </a:solidFill>
                          <a:effectLst/>
                          <a:latin typeface="+mn-lt"/>
                          <a:ea typeface="+mn-ea"/>
                          <a:cs typeface="+mn-cs"/>
                        </a:rPr>
                        <a:t> </a:t>
                      </a:r>
                      <a:r>
                        <a:rPr kumimoji="0" lang="uk-UA" sz="1800" kern="1200" dirty="0" smtClean="0">
                          <a:solidFill>
                            <a:schemeClr val="tx1"/>
                          </a:solidFill>
                          <a:effectLst/>
                          <a:latin typeface="+mn-lt"/>
                          <a:ea typeface="+mn-ea"/>
                          <a:cs typeface="+mn-cs"/>
                        </a:rPr>
                        <a:t>Український історик Анатолій </a:t>
                      </a:r>
                      <a:r>
                        <a:rPr kumimoji="0" lang="uk-UA" sz="1800" kern="1200" dirty="0" err="1" smtClean="0">
                          <a:solidFill>
                            <a:schemeClr val="tx1"/>
                          </a:solidFill>
                          <a:effectLst/>
                          <a:latin typeface="+mn-lt"/>
                          <a:ea typeface="+mn-ea"/>
                          <a:cs typeface="+mn-cs"/>
                        </a:rPr>
                        <a:t>Кентій</a:t>
                      </a:r>
                      <a:r>
                        <a:rPr kumimoji="0" lang="uk-UA" sz="1800" kern="1200" dirty="0" smtClean="0">
                          <a:solidFill>
                            <a:schemeClr val="tx1"/>
                          </a:solidFill>
                          <a:effectLst/>
                          <a:latin typeface="+mn-lt"/>
                          <a:ea typeface="+mn-ea"/>
                          <a:cs typeface="+mn-cs"/>
                        </a:rPr>
                        <a:t> вважає, що за всі роки німецької окупації через лави радянських партизан, підконтрольних Москві, пройшло </a:t>
                      </a:r>
                      <a:r>
                        <a:rPr kumimoji="0" lang="uk-UA" sz="1800" b="1" kern="1200" dirty="0" smtClean="0">
                          <a:solidFill>
                            <a:schemeClr val="tx1"/>
                          </a:solidFill>
                          <a:effectLst/>
                          <a:latin typeface="+mn-lt"/>
                          <a:ea typeface="+mn-ea"/>
                          <a:cs typeface="+mn-cs"/>
                        </a:rPr>
                        <a:t>50-70 ти­сяч</a:t>
                      </a:r>
                      <a:r>
                        <a:rPr kumimoji="0" lang="uk-UA" sz="1800" kern="1200" dirty="0" smtClean="0">
                          <a:solidFill>
                            <a:schemeClr val="tx1"/>
                          </a:solidFill>
                          <a:effectLst/>
                          <a:latin typeface="+mn-lt"/>
                          <a:ea typeface="+mn-ea"/>
                          <a:cs typeface="+mn-cs"/>
                        </a:rPr>
                        <a:t> чоловік. Кількість же не радянських, тобто не підконтрольних УШПР або антирадянських партизан було в </a:t>
                      </a:r>
                      <a:r>
                        <a:rPr kumimoji="0" lang="uk-UA" sz="1800" b="1" kern="1200" dirty="0" smtClean="0">
                          <a:solidFill>
                            <a:schemeClr val="tx1"/>
                          </a:solidFill>
                          <a:effectLst/>
                          <a:latin typeface="+mn-lt"/>
                          <a:ea typeface="+mn-ea"/>
                          <a:cs typeface="+mn-cs"/>
                        </a:rPr>
                        <a:t>2-3 рази більше</a:t>
                      </a:r>
                      <a:r>
                        <a:rPr kumimoji="0" lang="uk-UA" sz="1800" kern="1200" dirty="0" smtClean="0">
                          <a:solidFill>
                            <a:schemeClr val="tx1"/>
                          </a:solidFill>
                          <a:effectLst/>
                          <a:latin typeface="+mn-lt"/>
                          <a:ea typeface="+mn-ea"/>
                          <a:cs typeface="+mn-cs"/>
                        </a:rPr>
                        <a:t>.</a:t>
                      </a:r>
                      <a:endParaRPr kumimoji="0" lang="ru-RU" sz="1800" kern="1200" dirty="0" smtClean="0">
                        <a:solidFill>
                          <a:schemeClr val="tx1"/>
                        </a:solidFill>
                        <a:effectLst/>
                        <a:latin typeface="+mn-lt"/>
                        <a:ea typeface="+mn-ea"/>
                        <a:cs typeface="+mn-cs"/>
                      </a:endParaRPr>
                    </a:p>
                    <a:p>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414019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36680"/>
          </a:xfrm>
        </p:spPr>
        <p:txBody>
          <a:bodyPr>
            <a:normAutofit/>
          </a:bodyPr>
          <a:lstStyle/>
          <a:p>
            <a:r>
              <a:rPr lang="uk-UA" sz="3200" dirty="0" smtClean="0">
                <a:latin typeface="Times New Roman" pitchFamily="18" charset="0"/>
                <a:cs typeface="Times New Roman" pitchFamily="18" charset="0"/>
              </a:rPr>
              <a:t>Військові операції </a:t>
            </a:r>
            <a:endParaRPr lang="ru-RU" sz="3200" dirty="0">
              <a:latin typeface="Times New Roman" pitchFamily="18" charset="0"/>
              <a:cs typeface="Times New Roman" pitchFamily="18" charset="0"/>
            </a:endParaRPr>
          </a:p>
        </p:txBody>
      </p:sp>
      <p:sp>
        <p:nvSpPr>
          <p:cNvPr id="3" name="Объект 2"/>
          <p:cNvSpPr>
            <a:spLocks noGrp="1"/>
          </p:cNvSpPr>
          <p:nvPr>
            <p:ph sz="half" idx="1"/>
          </p:nvPr>
        </p:nvSpPr>
        <p:spPr>
          <a:xfrm>
            <a:off x="457200" y="1700808"/>
            <a:ext cx="4474840" cy="4654117"/>
          </a:xfrm>
        </p:spPr>
        <p:txBody>
          <a:bodyPr>
            <a:normAutofit fontScale="62500" lnSpcReduction="20000"/>
          </a:bodyPr>
          <a:lstStyle/>
          <a:p>
            <a:endParaRPr lang="uk-UA" dirty="0" smtClean="0"/>
          </a:p>
          <a:p>
            <a:r>
              <a:rPr lang="uk-UA" dirty="0" smtClean="0"/>
              <a:t>З'єднання </a:t>
            </a:r>
            <a:r>
              <a:rPr lang="uk-UA" dirty="0"/>
              <a:t>Олександра Миколайовича Сабурова забезпечило радянським військам переправи через ріки Случ, Горинь, </a:t>
            </a:r>
            <a:r>
              <a:rPr lang="uk-UA" dirty="0" err="1"/>
              <a:t>Стохід</a:t>
            </a:r>
            <a:r>
              <a:rPr lang="uk-UA" dirty="0"/>
              <a:t> та інші. Загони Сабурова стояли на підступах до Овруча — невеликого українського містечка, яке мало велике стратегічне значення як важливий залізничний вузол. План захоплення міста був розроблений до найменших дрібниць. Загонами з'єднання були перекриті всі шляхи підходів до міста. Операція була розпочата в ніч із 16 на 17 листопада і до вечора 17 фашистський гарнізон, який нараховував до 8000 солдат і офіцерів, був знищений. Партизани утримували місто до підходу частин Радянської Армії. Під час звільнення Овруча загинув командир чехословацького загону, що діяв у з'єднанні Сабурова, капітан Ян Наліпка, посмертно удостоєний високого звання Героя Радянського Союзу.</a:t>
            </a:r>
            <a:endParaRPr lang="ru-RU" dirty="0"/>
          </a:p>
          <a:p>
            <a:endParaRPr lang="ru-RU" dirty="0"/>
          </a:p>
        </p:txBody>
      </p:sp>
      <p:pic>
        <p:nvPicPr>
          <p:cNvPr id="5" name="Объект 4" descr="http://my.berdychiv.in.ua/images/postati/postaty_saburov_image003.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92080" y="1920875"/>
            <a:ext cx="3384375" cy="4100413"/>
          </a:xfrm>
          <a:prstGeom prst="rect">
            <a:avLst/>
          </a:prstGeom>
          <a:noFill/>
          <a:ln>
            <a:noFill/>
          </a:ln>
        </p:spPr>
      </p:pic>
    </p:spTree>
    <p:extLst>
      <p:ext uri="{BB962C8B-B14F-4D97-AF65-F5344CB8AC3E}">
        <p14:creationId xmlns:p14="http://schemas.microsoft.com/office/powerpoint/2010/main" val="29233104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TotalTime>
  <Words>736</Words>
  <Application>Microsoft Office PowerPoint</Application>
  <PresentationFormat>Экран (4:3)</PresentationFormat>
  <Paragraphs>45</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Поток</vt:lpstr>
      <vt:lpstr>Партизанське з'єднання  під керівництвом О. Сабурова  </vt:lpstr>
      <vt:lpstr>Мета дослідження</vt:lpstr>
      <vt:lpstr>Діяльність партизан</vt:lpstr>
      <vt:lpstr>Керівництво партизанським рухом</vt:lpstr>
      <vt:lpstr>Життєвий вибір</vt:lpstr>
      <vt:lpstr>Розгортання радянського партизанського руху </vt:lpstr>
      <vt:lpstr>Нагорода за мужність і героїзм</vt:lpstr>
      <vt:lpstr>Чисельність партизан на Україні</vt:lpstr>
      <vt:lpstr>Військові операції </vt:lpstr>
      <vt:lpstr>Життя після війни</vt:lpstr>
      <vt:lpstr>  Історична пам’ять  </vt:lpstr>
      <vt:lpstr>Пам’ять живе</vt:lpstr>
      <vt:lpstr>Роль партизанського руху</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Партизанське з'єднання  під керівництвом О. Сабурова  </dc:title>
  <dc:creator>Админ</dc:creator>
  <cp:lastModifiedBy>Админ</cp:lastModifiedBy>
  <cp:revision>18</cp:revision>
  <dcterms:created xsi:type="dcterms:W3CDTF">2014-02-03T20:55:27Z</dcterms:created>
  <dcterms:modified xsi:type="dcterms:W3CDTF">2014-02-07T03:24:24Z</dcterms:modified>
</cp:coreProperties>
</file>